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6" r:id="rId4"/>
    <p:sldId id="267" r:id="rId5"/>
    <p:sldId id="259" r:id="rId6"/>
    <p:sldId id="258" r:id="rId7"/>
    <p:sldId id="261" r:id="rId8"/>
    <p:sldId id="270" r:id="rId9"/>
    <p:sldId id="268" r:id="rId10"/>
    <p:sldId id="262" r:id="rId11"/>
    <p:sldId id="271" r:id="rId12"/>
    <p:sldId id="272" r:id="rId13"/>
    <p:sldId id="273" r:id="rId14"/>
    <p:sldId id="274"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98695-13ED-5044-88EC-AE4CFB4A703A}" v="296" dt="2023-12-04T14:54:22.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76596"/>
  </p:normalViewPr>
  <p:slideViewPr>
    <p:cSldViewPr snapToGrid="0">
      <p:cViewPr>
        <p:scale>
          <a:sx n="155" d="100"/>
          <a:sy n="155" d="100"/>
        </p:scale>
        <p:origin x="330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7AA01-6670-42A4-9E22-7460BABA5C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162893-F970-4DAB-816D-A28430A8E095}">
      <dgm:prSet/>
      <dgm:spPr/>
      <dgm:t>
        <a:bodyPr/>
        <a:lstStyle/>
        <a:p>
          <a:pPr>
            <a:lnSpc>
              <a:spcPct val="100000"/>
            </a:lnSpc>
          </a:pPr>
          <a:r>
            <a:rPr lang="en-US" b="1" i="0"/>
            <a:t>Framework for Simulating Spacetime Dynamics:</a:t>
          </a:r>
          <a:endParaRPr lang="en-US"/>
        </a:p>
      </dgm:t>
    </dgm:pt>
    <dgm:pt modelId="{03CA31E2-9D09-45A1-BAFE-7F06939AD55F}" type="parTrans" cxnId="{586194D4-9B3C-4DA0-BBDC-0D90DAB4C8A0}">
      <dgm:prSet/>
      <dgm:spPr/>
      <dgm:t>
        <a:bodyPr/>
        <a:lstStyle/>
        <a:p>
          <a:endParaRPr lang="en-US"/>
        </a:p>
      </dgm:t>
    </dgm:pt>
    <dgm:pt modelId="{D2B67EBF-7A37-4C67-A149-6570980A7C48}" type="sibTrans" cxnId="{586194D4-9B3C-4DA0-BBDC-0D90DAB4C8A0}">
      <dgm:prSet/>
      <dgm:spPr/>
      <dgm:t>
        <a:bodyPr/>
        <a:lstStyle/>
        <a:p>
          <a:endParaRPr lang="en-US"/>
        </a:p>
      </dgm:t>
    </dgm:pt>
    <dgm:pt modelId="{66609D7A-8E46-43E9-B226-FA197848C7C3}">
      <dgm:prSet/>
      <dgm:spPr/>
      <dgm:t>
        <a:bodyPr/>
        <a:lstStyle/>
        <a:p>
          <a:pPr>
            <a:lnSpc>
              <a:spcPct val="100000"/>
            </a:lnSpc>
          </a:pPr>
          <a:r>
            <a:rPr lang="en-US"/>
            <a:t>P</a:t>
          </a:r>
          <a:r>
            <a:rPr lang="en-US" b="0" i="0"/>
            <a:t>rovides a robust mathematical framework for numerically simulating the dynamics of spacetime, essential in understanding complex relativistic systems </a:t>
          </a:r>
          <a:endParaRPr lang="en-US"/>
        </a:p>
      </dgm:t>
    </dgm:pt>
    <dgm:pt modelId="{753225A9-D663-42B0-9544-E30253438308}" type="parTrans" cxnId="{049CB697-A7D9-47DC-B9C1-190D944B62A9}">
      <dgm:prSet/>
      <dgm:spPr/>
      <dgm:t>
        <a:bodyPr/>
        <a:lstStyle/>
        <a:p>
          <a:endParaRPr lang="en-US"/>
        </a:p>
      </dgm:t>
    </dgm:pt>
    <dgm:pt modelId="{2ECB376D-C8A1-475F-856E-0CD423E6B679}" type="sibTrans" cxnId="{049CB697-A7D9-47DC-B9C1-190D944B62A9}">
      <dgm:prSet/>
      <dgm:spPr/>
      <dgm:t>
        <a:bodyPr/>
        <a:lstStyle/>
        <a:p>
          <a:endParaRPr lang="en-US"/>
        </a:p>
      </dgm:t>
    </dgm:pt>
    <dgm:pt modelId="{843F79D0-97AC-443B-B544-DE9DFF784D81}">
      <dgm:prSet/>
      <dgm:spPr/>
      <dgm:t>
        <a:bodyPr/>
        <a:lstStyle/>
        <a:p>
          <a:pPr>
            <a:lnSpc>
              <a:spcPct val="100000"/>
            </a:lnSpc>
          </a:pPr>
          <a:r>
            <a:rPr lang="en-US" b="1" i="0"/>
            <a:t>Decomposition of Spacetime:</a:t>
          </a:r>
          <a:endParaRPr lang="en-US"/>
        </a:p>
      </dgm:t>
    </dgm:pt>
    <dgm:pt modelId="{FE6F6120-FBB9-4FE0-976A-FAE4839C623D}" type="parTrans" cxnId="{5F32923F-06A5-472F-AD9B-229D586CFCB4}">
      <dgm:prSet/>
      <dgm:spPr/>
      <dgm:t>
        <a:bodyPr/>
        <a:lstStyle/>
        <a:p>
          <a:endParaRPr lang="en-US"/>
        </a:p>
      </dgm:t>
    </dgm:pt>
    <dgm:pt modelId="{A875E29D-C93B-4BE8-AA97-7D26C087AEC0}" type="sibTrans" cxnId="{5F32923F-06A5-472F-AD9B-229D586CFCB4}">
      <dgm:prSet/>
      <dgm:spPr/>
      <dgm:t>
        <a:bodyPr/>
        <a:lstStyle/>
        <a:p>
          <a:endParaRPr lang="en-US"/>
        </a:p>
      </dgm:t>
    </dgm:pt>
    <dgm:pt modelId="{5B5DD9BA-707C-4441-9099-EA1D0559799B}">
      <dgm:prSet/>
      <dgm:spPr/>
      <dgm:t>
        <a:bodyPr/>
        <a:lstStyle/>
        <a:p>
          <a:pPr>
            <a:lnSpc>
              <a:spcPct val="100000"/>
            </a:lnSpc>
          </a:pPr>
          <a:r>
            <a:rPr lang="en-US" b="0" i="0" dirty="0"/>
            <a:t>Decomposes 4D spacetime into a series of 3D spatial slices. This "3+1" decomposition makes the complex equations of GR more manageable for computational methods</a:t>
          </a:r>
          <a:endParaRPr lang="en-US" dirty="0"/>
        </a:p>
      </dgm:t>
    </dgm:pt>
    <dgm:pt modelId="{09F5EB07-BF9E-492D-A044-E0BFC2125C89}" type="parTrans" cxnId="{43CEF542-BFDB-4D08-B353-07337BD80C55}">
      <dgm:prSet/>
      <dgm:spPr/>
      <dgm:t>
        <a:bodyPr/>
        <a:lstStyle/>
        <a:p>
          <a:endParaRPr lang="en-US"/>
        </a:p>
      </dgm:t>
    </dgm:pt>
    <dgm:pt modelId="{959247E9-F61D-433D-881F-70564853DEB3}" type="sibTrans" cxnId="{43CEF542-BFDB-4D08-B353-07337BD80C55}">
      <dgm:prSet/>
      <dgm:spPr/>
      <dgm:t>
        <a:bodyPr/>
        <a:lstStyle/>
        <a:p>
          <a:endParaRPr lang="en-US"/>
        </a:p>
      </dgm:t>
    </dgm:pt>
    <dgm:pt modelId="{C728E76B-A42A-4D3B-9250-0CCE4F92E2D7}">
      <dgm:prSet/>
      <dgm:spPr/>
      <dgm:t>
        <a:bodyPr/>
        <a:lstStyle/>
        <a:p>
          <a:pPr>
            <a:lnSpc>
              <a:spcPct val="100000"/>
            </a:lnSpc>
          </a:pPr>
          <a:r>
            <a:rPr lang="en-US" b="1" i="0"/>
            <a:t>Facilitates Einstein's Field Equations:</a:t>
          </a:r>
          <a:endParaRPr lang="en-US"/>
        </a:p>
      </dgm:t>
    </dgm:pt>
    <dgm:pt modelId="{C12673F1-9090-4F6F-ADCB-7E451DC16744}" type="parTrans" cxnId="{E19B9083-B54A-482D-B615-8379A36EE72A}">
      <dgm:prSet/>
      <dgm:spPr/>
      <dgm:t>
        <a:bodyPr/>
        <a:lstStyle/>
        <a:p>
          <a:endParaRPr lang="en-US"/>
        </a:p>
      </dgm:t>
    </dgm:pt>
    <dgm:pt modelId="{15B15654-6A73-4859-8CDA-ECDEFB417677}" type="sibTrans" cxnId="{E19B9083-B54A-482D-B615-8379A36EE72A}">
      <dgm:prSet/>
      <dgm:spPr/>
      <dgm:t>
        <a:bodyPr/>
        <a:lstStyle/>
        <a:p>
          <a:endParaRPr lang="en-US"/>
        </a:p>
      </dgm:t>
    </dgm:pt>
    <dgm:pt modelId="{9B2711AB-4663-4CC2-856B-73ED61505DD0}">
      <dgm:prSet/>
      <dgm:spPr/>
      <dgm:t>
        <a:bodyPr/>
        <a:lstStyle/>
        <a:p>
          <a:pPr>
            <a:lnSpc>
              <a:spcPct val="100000"/>
            </a:lnSpc>
          </a:pPr>
          <a:r>
            <a:rPr lang="en-US" dirty="0"/>
            <a:t>R</a:t>
          </a:r>
          <a:r>
            <a:rPr lang="en-US" b="0" i="0" dirty="0"/>
            <a:t>eformulates Einstein's field equations into a set of equations that are more amenable to numerical analysis by separating into two types: constraint equations and evolution equations</a:t>
          </a:r>
          <a:endParaRPr lang="en-US" dirty="0"/>
        </a:p>
      </dgm:t>
    </dgm:pt>
    <dgm:pt modelId="{7D4368B5-A18A-4789-81AF-6FAD603A8E4D}" type="parTrans" cxnId="{B25D86FF-B536-463F-A7E3-D7AE9F8B47C1}">
      <dgm:prSet/>
      <dgm:spPr/>
      <dgm:t>
        <a:bodyPr/>
        <a:lstStyle/>
        <a:p>
          <a:endParaRPr lang="en-US"/>
        </a:p>
      </dgm:t>
    </dgm:pt>
    <dgm:pt modelId="{1D8A929F-9FCE-4267-8555-2A3812D12A93}" type="sibTrans" cxnId="{B25D86FF-B536-463F-A7E3-D7AE9F8B47C1}">
      <dgm:prSet/>
      <dgm:spPr/>
      <dgm:t>
        <a:bodyPr/>
        <a:lstStyle/>
        <a:p>
          <a:endParaRPr lang="en-US"/>
        </a:p>
      </dgm:t>
    </dgm:pt>
    <dgm:pt modelId="{55EA91FC-5BF8-407F-9277-1317CE2F3E55}">
      <dgm:prSet/>
      <dgm:spPr/>
      <dgm:t>
        <a:bodyPr/>
        <a:lstStyle/>
        <a:p>
          <a:pPr>
            <a:lnSpc>
              <a:spcPct val="100000"/>
            </a:lnSpc>
          </a:pPr>
          <a:r>
            <a:rPr lang="en-US" b="1" i="0"/>
            <a:t>Predicting Gravitational Waves:</a:t>
          </a:r>
          <a:endParaRPr lang="en-US"/>
        </a:p>
      </dgm:t>
    </dgm:pt>
    <dgm:pt modelId="{FCCDD2F6-C10F-4110-AB70-682F6AF1DB65}" type="parTrans" cxnId="{89866133-EFD2-4891-923A-B783F2C82CF1}">
      <dgm:prSet/>
      <dgm:spPr/>
      <dgm:t>
        <a:bodyPr/>
        <a:lstStyle/>
        <a:p>
          <a:endParaRPr lang="en-US"/>
        </a:p>
      </dgm:t>
    </dgm:pt>
    <dgm:pt modelId="{CDCC2078-9FA7-4E8D-A2AA-5B3A2E010105}" type="sibTrans" cxnId="{89866133-EFD2-4891-923A-B783F2C82CF1}">
      <dgm:prSet/>
      <dgm:spPr/>
      <dgm:t>
        <a:bodyPr/>
        <a:lstStyle/>
        <a:p>
          <a:endParaRPr lang="en-US"/>
        </a:p>
      </dgm:t>
    </dgm:pt>
    <dgm:pt modelId="{4A427535-472D-475D-900B-2EBF7926A1AE}">
      <dgm:prSet/>
      <dgm:spPr/>
      <dgm:t>
        <a:bodyPr/>
        <a:lstStyle/>
        <a:p>
          <a:pPr>
            <a:lnSpc>
              <a:spcPct val="100000"/>
            </a:lnSpc>
          </a:pPr>
          <a:r>
            <a:rPr lang="en-US" b="0" i="0" dirty="0"/>
            <a:t>Pivotal in predicting the properties of gravitational waves, a major prediction of GR, which was confirmed by LIGO observations in 2015</a:t>
          </a:r>
          <a:endParaRPr lang="en-US" dirty="0"/>
        </a:p>
      </dgm:t>
    </dgm:pt>
    <dgm:pt modelId="{ADEA1E59-0548-4E0C-94B2-D3BC2FB1139C}" type="parTrans" cxnId="{3EC9319B-3686-4826-A1DB-3E9DC4052C78}">
      <dgm:prSet/>
      <dgm:spPr/>
      <dgm:t>
        <a:bodyPr/>
        <a:lstStyle/>
        <a:p>
          <a:endParaRPr lang="en-US"/>
        </a:p>
      </dgm:t>
    </dgm:pt>
    <dgm:pt modelId="{21DD6A6A-72FA-46F4-89CF-A697E0F9EB1B}" type="sibTrans" cxnId="{3EC9319B-3686-4826-A1DB-3E9DC4052C78}">
      <dgm:prSet/>
      <dgm:spPr/>
      <dgm:t>
        <a:bodyPr/>
        <a:lstStyle/>
        <a:p>
          <a:endParaRPr lang="en-US"/>
        </a:p>
      </dgm:t>
    </dgm:pt>
    <dgm:pt modelId="{5ECAD1A3-80F0-4185-B6D1-2466AB903DCB}" type="pres">
      <dgm:prSet presAssocID="{3477AA01-6670-42A4-9E22-7460BABA5C66}" presName="root" presStyleCnt="0">
        <dgm:presLayoutVars>
          <dgm:dir/>
          <dgm:resizeHandles val="exact"/>
        </dgm:presLayoutVars>
      </dgm:prSet>
      <dgm:spPr/>
    </dgm:pt>
    <dgm:pt modelId="{4BB887DA-3128-4F6B-9985-E39B7BF7BE2F}" type="pres">
      <dgm:prSet presAssocID="{CD162893-F970-4DAB-816D-A28430A8E095}" presName="compNode" presStyleCnt="0"/>
      <dgm:spPr/>
    </dgm:pt>
    <dgm:pt modelId="{FC9AEC4F-D70A-4C0E-9598-D827C7511D1B}" type="pres">
      <dgm:prSet presAssocID="{CD162893-F970-4DAB-816D-A28430A8E095}" presName="bgRect" presStyleLbl="bgShp" presStyleIdx="0" presStyleCnt="4"/>
      <dgm:spPr/>
    </dgm:pt>
    <dgm:pt modelId="{B162E1B3-71B8-4B0A-911E-7D3A7E1275A5}" type="pres">
      <dgm:prSet presAssocID="{CD162893-F970-4DAB-816D-A28430A8E0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9613BF5E-34FB-4C2D-98FD-4E8B1B55FCAA}" type="pres">
      <dgm:prSet presAssocID="{CD162893-F970-4DAB-816D-A28430A8E095}" presName="spaceRect" presStyleCnt="0"/>
      <dgm:spPr/>
    </dgm:pt>
    <dgm:pt modelId="{264CC69C-3500-4575-86C4-CF69D1B60BC8}" type="pres">
      <dgm:prSet presAssocID="{CD162893-F970-4DAB-816D-A28430A8E095}" presName="parTx" presStyleLbl="revTx" presStyleIdx="0" presStyleCnt="8">
        <dgm:presLayoutVars>
          <dgm:chMax val="0"/>
          <dgm:chPref val="0"/>
        </dgm:presLayoutVars>
      </dgm:prSet>
      <dgm:spPr/>
    </dgm:pt>
    <dgm:pt modelId="{01960767-EE73-4124-A1AC-5A04AA89E9C6}" type="pres">
      <dgm:prSet presAssocID="{CD162893-F970-4DAB-816D-A28430A8E095}" presName="desTx" presStyleLbl="revTx" presStyleIdx="1" presStyleCnt="8">
        <dgm:presLayoutVars/>
      </dgm:prSet>
      <dgm:spPr/>
    </dgm:pt>
    <dgm:pt modelId="{4B161A30-1ABF-4C49-A3D8-7E6772BFEC35}" type="pres">
      <dgm:prSet presAssocID="{D2B67EBF-7A37-4C67-A149-6570980A7C48}" presName="sibTrans" presStyleCnt="0"/>
      <dgm:spPr/>
    </dgm:pt>
    <dgm:pt modelId="{67E0D0B7-4A95-4581-B7DD-BDB9AA4A7B18}" type="pres">
      <dgm:prSet presAssocID="{843F79D0-97AC-443B-B544-DE9DFF784D81}" presName="compNode" presStyleCnt="0"/>
      <dgm:spPr/>
    </dgm:pt>
    <dgm:pt modelId="{C6B41A09-A318-4DE3-99C9-E1DF379FD1CF}" type="pres">
      <dgm:prSet presAssocID="{843F79D0-97AC-443B-B544-DE9DFF784D81}" presName="bgRect" presStyleLbl="bgShp" presStyleIdx="1" presStyleCnt="4"/>
      <dgm:spPr/>
    </dgm:pt>
    <dgm:pt modelId="{02CF5904-9F6D-45A4-ACE4-70BCA34652F1}" type="pres">
      <dgm:prSet presAssocID="{843F79D0-97AC-443B-B544-DE9DFF784D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eaker"/>
        </a:ext>
      </dgm:extLst>
    </dgm:pt>
    <dgm:pt modelId="{2CE44FD7-E8A8-4EE3-BC93-5F5A164DDB00}" type="pres">
      <dgm:prSet presAssocID="{843F79D0-97AC-443B-B544-DE9DFF784D81}" presName="spaceRect" presStyleCnt="0"/>
      <dgm:spPr/>
    </dgm:pt>
    <dgm:pt modelId="{A9EA5AA9-7075-4753-8A14-8461E808E01A}" type="pres">
      <dgm:prSet presAssocID="{843F79D0-97AC-443B-B544-DE9DFF784D81}" presName="parTx" presStyleLbl="revTx" presStyleIdx="2" presStyleCnt="8">
        <dgm:presLayoutVars>
          <dgm:chMax val="0"/>
          <dgm:chPref val="0"/>
        </dgm:presLayoutVars>
      </dgm:prSet>
      <dgm:spPr/>
    </dgm:pt>
    <dgm:pt modelId="{4E82B8A3-1860-46E4-951A-BEF0487601A7}" type="pres">
      <dgm:prSet presAssocID="{843F79D0-97AC-443B-B544-DE9DFF784D81}" presName="desTx" presStyleLbl="revTx" presStyleIdx="3" presStyleCnt="8">
        <dgm:presLayoutVars/>
      </dgm:prSet>
      <dgm:spPr/>
    </dgm:pt>
    <dgm:pt modelId="{1E200E57-032D-4D65-A191-222B79B9C2A1}" type="pres">
      <dgm:prSet presAssocID="{A875E29D-C93B-4BE8-AA97-7D26C087AEC0}" presName="sibTrans" presStyleCnt="0"/>
      <dgm:spPr/>
    </dgm:pt>
    <dgm:pt modelId="{8B2B3C10-A2F7-4D8C-92B3-5CD1E4FB3220}" type="pres">
      <dgm:prSet presAssocID="{C728E76B-A42A-4D3B-9250-0CCE4F92E2D7}" presName="compNode" presStyleCnt="0"/>
      <dgm:spPr/>
    </dgm:pt>
    <dgm:pt modelId="{CABF19E6-2950-4A4F-B06D-C66302036478}" type="pres">
      <dgm:prSet presAssocID="{C728E76B-A42A-4D3B-9250-0CCE4F92E2D7}" presName="bgRect" presStyleLbl="bgShp" presStyleIdx="2" presStyleCnt="4"/>
      <dgm:spPr/>
    </dgm:pt>
    <dgm:pt modelId="{56931499-1755-472C-B97B-A87DB2E6E652}" type="pres">
      <dgm:prSet presAssocID="{C728E76B-A42A-4D3B-9250-0CCE4F92E2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tom"/>
        </a:ext>
      </dgm:extLst>
    </dgm:pt>
    <dgm:pt modelId="{16F09FDA-C13D-4672-BBBD-698F4ED9CC38}" type="pres">
      <dgm:prSet presAssocID="{C728E76B-A42A-4D3B-9250-0CCE4F92E2D7}" presName="spaceRect" presStyleCnt="0"/>
      <dgm:spPr/>
    </dgm:pt>
    <dgm:pt modelId="{9FCEC3BC-A9A8-43BD-9B43-F78031EC971D}" type="pres">
      <dgm:prSet presAssocID="{C728E76B-A42A-4D3B-9250-0CCE4F92E2D7}" presName="parTx" presStyleLbl="revTx" presStyleIdx="4" presStyleCnt="8">
        <dgm:presLayoutVars>
          <dgm:chMax val="0"/>
          <dgm:chPref val="0"/>
        </dgm:presLayoutVars>
      </dgm:prSet>
      <dgm:spPr/>
    </dgm:pt>
    <dgm:pt modelId="{4541D651-0D8F-4B4E-AAA0-4DBB5EB50842}" type="pres">
      <dgm:prSet presAssocID="{C728E76B-A42A-4D3B-9250-0CCE4F92E2D7}" presName="desTx" presStyleLbl="revTx" presStyleIdx="5" presStyleCnt="8">
        <dgm:presLayoutVars/>
      </dgm:prSet>
      <dgm:spPr/>
    </dgm:pt>
    <dgm:pt modelId="{954DDC5F-663B-46D9-BB4C-2DC2E9151AD6}" type="pres">
      <dgm:prSet presAssocID="{15B15654-6A73-4859-8CDA-ECDEFB417677}" presName="sibTrans" presStyleCnt="0"/>
      <dgm:spPr/>
    </dgm:pt>
    <dgm:pt modelId="{7FE6CB0C-4B16-4A39-BC1C-D754CA3EA435}" type="pres">
      <dgm:prSet presAssocID="{55EA91FC-5BF8-407F-9277-1317CE2F3E55}" presName="compNode" presStyleCnt="0"/>
      <dgm:spPr/>
    </dgm:pt>
    <dgm:pt modelId="{1CFD4083-085A-42A9-B95C-5B66B99A10E9}" type="pres">
      <dgm:prSet presAssocID="{55EA91FC-5BF8-407F-9277-1317CE2F3E55}" presName="bgRect" presStyleLbl="bgShp" presStyleIdx="3" presStyleCnt="4"/>
      <dgm:spPr/>
    </dgm:pt>
    <dgm:pt modelId="{E53ECA08-F44D-4BEC-9BED-9054AC5F8458}" type="pres">
      <dgm:prSet presAssocID="{55EA91FC-5BF8-407F-9277-1317CE2F3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a:ext>
      </dgm:extLst>
    </dgm:pt>
    <dgm:pt modelId="{C3287860-A856-404C-A0E9-AC9EE3489C19}" type="pres">
      <dgm:prSet presAssocID="{55EA91FC-5BF8-407F-9277-1317CE2F3E55}" presName="spaceRect" presStyleCnt="0"/>
      <dgm:spPr/>
    </dgm:pt>
    <dgm:pt modelId="{290CEC37-A0D7-438A-B9F0-20B3EEE7E590}" type="pres">
      <dgm:prSet presAssocID="{55EA91FC-5BF8-407F-9277-1317CE2F3E55}" presName="parTx" presStyleLbl="revTx" presStyleIdx="6" presStyleCnt="8">
        <dgm:presLayoutVars>
          <dgm:chMax val="0"/>
          <dgm:chPref val="0"/>
        </dgm:presLayoutVars>
      </dgm:prSet>
      <dgm:spPr/>
    </dgm:pt>
    <dgm:pt modelId="{BA29A46A-1C7E-4FF6-A411-5C9F43C99209}" type="pres">
      <dgm:prSet presAssocID="{55EA91FC-5BF8-407F-9277-1317CE2F3E55}" presName="desTx" presStyleLbl="revTx" presStyleIdx="7" presStyleCnt="8">
        <dgm:presLayoutVars/>
      </dgm:prSet>
      <dgm:spPr/>
    </dgm:pt>
  </dgm:ptLst>
  <dgm:cxnLst>
    <dgm:cxn modelId="{4630F519-3213-4560-AE68-A9AC10C125FE}" type="presOf" srcId="{66609D7A-8E46-43E9-B226-FA197848C7C3}" destId="{01960767-EE73-4124-A1AC-5A04AA89E9C6}" srcOrd="0" destOrd="0" presId="urn:microsoft.com/office/officeart/2018/2/layout/IconVerticalSolidList"/>
    <dgm:cxn modelId="{5883B92B-0407-4450-B27A-1A22A2E3A694}" type="presOf" srcId="{843F79D0-97AC-443B-B544-DE9DFF784D81}" destId="{A9EA5AA9-7075-4753-8A14-8461E808E01A}" srcOrd="0" destOrd="0" presId="urn:microsoft.com/office/officeart/2018/2/layout/IconVerticalSolidList"/>
    <dgm:cxn modelId="{89866133-EFD2-4891-923A-B783F2C82CF1}" srcId="{3477AA01-6670-42A4-9E22-7460BABA5C66}" destId="{55EA91FC-5BF8-407F-9277-1317CE2F3E55}" srcOrd="3" destOrd="0" parTransId="{FCCDD2F6-C10F-4110-AB70-682F6AF1DB65}" sibTransId="{CDCC2078-9FA7-4E8D-A2AA-5B3A2E010105}"/>
    <dgm:cxn modelId="{5F32923F-06A5-472F-AD9B-229D586CFCB4}" srcId="{3477AA01-6670-42A4-9E22-7460BABA5C66}" destId="{843F79D0-97AC-443B-B544-DE9DFF784D81}" srcOrd="1" destOrd="0" parTransId="{FE6F6120-FBB9-4FE0-976A-FAE4839C623D}" sibTransId="{A875E29D-C93B-4BE8-AA97-7D26C087AEC0}"/>
    <dgm:cxn modelId="{43CEF542-BFDB-4D08-B353-07337BD80C55}" srcId="{843F79D0-97AC-443B-B544-DE9DFF784D81}" destId="{5B5DD9BA-707C-4441-9099-EA1D0559799B}" srcOrd="0" destOrd="0" parTransId="{09F5EB07-BF9E-492D-A044-E0BFC2125C89}" sibTransId="{959247E9-F61D-433D-881F-70564853DEB3}"/>
    <dgm:cxn modelId="{99987959-D6F1-4008-A269-BD6C5811010D}" type="presOf" srcId="{4A427535-472D-475D-900B-2EBF7926A1AE}" destId="{BA29A46A-1C7E-4FF6-A411-5C9F43C99209}" srcOrd="0" destOrd="0" presId="urn:microsoft.com/office/officeart/2018/2/layout/IconVerticalSolidList"/>
    <dgm:cxn modelId="{2C15566D-231B-42A8-9D19-8BE542809D0C}" type="presOf" srcId="{CD162893-F970-4DAB-816D-A28430A8E095}" destId="{264CC69C-3500-4575-86C4-CF69D1B60BC8}" srcOrd="0" destOrd="0" presId="urn:microsoft.com/office/officeart/2018/2/layout/IconVerticalSolidList"/>
    <dgm:cxn modelId="{A169636D-E90E-49CB-BF49-3BD764CA9794}" type="presOf" srcId="{55EA91FC-5BF8-407F-9277-1317CE2F3E55}" destId="{290CEC37-A0D7-438A-B9F0-20B3EEE7E590}" srcOrd="0" destOrd="0" presId="urn:microsoft.com/office/officeart/2018/2/layout/IconVerticalSolidList"/>
    <dgm:cxn modelId="{E19B9083-B54A-482D-B615-8379A36EE72A}" srcId="{3477AA01-6670-42A4-9E22-7460BABA5C66}" destId="{C728E76B-A42A-4D3B-9250-0CCE4F92E2D7}" srcOrd="2" destOrd="0" parTransId="{C12673F1-9090-4F6F-ADCB-7E451DC16744}" sibTransId="{15B15654-6A73-4859-8CDA-ECDEFB417677}"/>
    <dgm:cxn modelId="{049CB697-A7D9-47DC-B9C1-190D944B62A9}" srcId="{CD162893-F970-4DAB-816D-A28430A8E095}" destId="{66609D7A-8E46-43E9-B226-FA197848C7C3}" srcOrd="0" destOrd="0" parTransId="{753225A9-D663-42B0-9544-E30253438308}" sibTransId="{2ECB376D-C8A1-475F-856E-0CD423E6B679}"/>
    <dgm:cxn modelId="{3EC9319B-3686-4826-A1DB-3E9DC4052C78}" srcId="{55EA91FC-5BF8-407F-9277-1317CE2F3E55}" destId="{4A427535-472D-475D-900B-2EBF7926A1AE}" srcOrd="0" destOrd="0" parTransId="{ADEA1E59-0548-4E0C-94B2-D3BC2FB1139C}" sibTransId="{21DD6A6A-72FA-46F4-89CF-A697E0F9EB1B}"/>
    <dgm:cxn modelId="{EED7A29C-EEA0-4520-9AB1-B23008DD9A7D}" type="presOf" srcId="{5B5DD9BA-707C-4441-9099-EA1D0559799B}" destId="{4E82B8A3-1860-46E4-951A-BEF0487601A7}" srcOrd="0" destOrd="0" presId="urn:microsoft.com/office/officeart/2018/2/layout/IconVerticalSolidList"/>
    <dgm:cxn modelId="{586194D4-9B3C-4DA0-BBDC-0D90DAB4C8A0}" srcId="{3477AA01-6670-42A4-9E22-7460BABA5C66}" destId="{CD162893-F970-4DAB-816D-A28430A8E095}" srcOrd="0" destOrd="0" parTransId="{03CA31E2-9D09-45A1-BAFE-7F06939AD55F}" sibTransId="{D2B67EBF-7A37-4C67-A149-6570980A7C48}"/>
    <dgm:cxn modelId="{540FFCDB-81F0-4EDA-B4E7-A06D8B3E72E0}" type="presOf" srcId="{C728E76B-A42A-4D3B-9250-0CCE4F92E2D7}" destId="{9FCEC3BC-A9A8-43BD-9B43-F78031EC971D}" srcOrd="0" destOrd="0" presId="urn:microsoft.com/office/officeart/2018/2/layout/IconVerticalSolidList"/>
    <dgm:cxn modelId="{BCC55AE3-A939-465C-8F39-C9DB65471E2C}" type="presOf" srcId="{9B2711AB-4663-4CC2-856B-73ED61505DD0}" destId="{4541D651-0D8F-4B4E-AAA0-4DBB5EB50842}" srcOrd="0" destOrd="0" presId="urn:microsoft.com/office/officeart/2018/2/layout/IconVerticalSolidList"/>
    <dgm:cxn modelId="{05DFCAEC-8B9B-4155-A82A-4A4A8A095B0E}" type="presOf" srcId="{3477AA01-6670-42A4-9E22-7460BABA5C66}" destId="{5ECAD1A3-80F0-4185-B6D1-2466AB903DCB}" srcOrd="0" destOrd="0" presId="urn:microsoft.com/office/officeart/2018/2/layout/IconVerticalSolidList"/>
    <dgm:cxn modelId="{B25D86FF-B536-463F-A7E3-D7AE9F8B47C1}" srcId="{C728E76B-A42A-4D3B-9250-0CCE4F92E2D7}" destId="{9B2711AB-4663-4CC2-856B-73ED61505DD0}" srcOrd="0" destOrd="0" parTransId="{7D4368B5-A18A-4789-81AF-6FAD603A8E4D}" sibTransId="{1D8A929F-9FCE-4267-8555-2A3812D12A93}"/>
    <dgm:cxn modelId="{AAAB5BCB-E4CE-4795-AC1E-F7E5A50898F1}" type="presParOf" srcId="{5ECAD1A3-80F0-4185-B6D1-2466AB903DCB}" destId="{4BB887DA-3128-4F6B-9985-E39B7BF7BE2F}" srcOrd="0" destOrd="0" presId="urn:microsoft.com/office/officeart/2018/2/layout/IconVerticalSolidList"/>
    <dgm:cxn modelId="{996FDD49-FBD2-4055-A0F1-0A8B5EF31B57}" type="presParOf" srcId="{4BB887DA-3128-4F6B-9985-E39B7BF7BE2F}" destId="{FC9AEC4F-D70A-4C0E-9598-D827C7511D1B}" srcOrd="0" destOrd="0" presId="urn:microsoft.com/office/officeart/2018/2/layout/IconVerticalSolidList"/>
    <dgm:cxn modelId="{18C95BBB-AA42-4982-B0AA-93791EDF73AA}" type="presParOf" srcId="{4BB887DA-3128-4F6B-9985-E39B7BF7BE2F}" destId="{B162E1B3-71B8-4B0A-911E-7D3A7E1275A5}" srcOrd="1" destOrd="0" presId="urn:microsoft.com/office/officeart/2018/2/layout/IconVerticalSolidList"/>
    <dgm:cxn modelId="{C20591DA-3D4E-4C3F-9369-8D67385D7061}" type="presParOf" srcId="{4BB887DA-3128-4F6B-9985-E39B7BF7BE2F}" destId="{9613BF5E-34FB-4C2D-98FD-4E8B1B55FCAA}" srcOrd="2" destOrd="0" presId="urn:microsoft.com/office/officeart/2018/2/layout/IconVerticalSolidList"/>
    <dgm:cxn modelId="{1F4DABC3-BE94-4C04-BA86-A97D4A569D0E}" type="presParOf" srcId="{4BB887DA-3128-4F6B-9985-E39B7BF7BE2F}" destId="{264CC69C-3500-4575-86C4-CF69D1B60BC8}" srcOrd="3" destOrd="0" presId="urn:microsoft.com/office/officeart/2018/2/layout/IconVerticalSolidList"/>
    <dgm:cxn modelId="{FC6707EA-75F7-490F-9EC4-EE282CD78575}" type="presParOf" srcId="{4BB887DA-3128-4F6B-9985-E39B7BF7BE2F}" destId="{01960767-EE73-4124-A1AC-5A04AA89E9C6}" srcOrd="4" destOrd="0" presId="urn:microsoft.com/office/officeart/2018/2/layout/IconVerticalSolidList"/>
    <dgm:cxn modelId="{A9BC1402-10D2-4ECA-8087-B9B722364622}" type="presParOf" srcId="{5ECAD1A3-80F0-4185-B6D1-2466AB903DCB}" destId="{4B161A30-1ABF-4C49-A3D8-7E6772BFEC35}" srcOrd="1" destOrd="0" presId="urn:microsoft.com/office/officeart/2018/2/layout/IconVerticalSolidList"/>
    <dgm:cxn modelId="{CB3C3B7F-8B4F-4015-8FF1-3A090779327C}" type="presParOf" srcId="{5ECAD1A3-80F0-4185-B6D1-2466AB903DCB}" destId="{67E0D0B7-4A95-4581-B7DD-BDB9AA4A7B18}" srcOrd="2" destOrd="0" presId="urn:microsoft.com/office/officeart/2018/2/layout/IconVerticalSolidList"/>
    <dgm:cxn modelId="{C84DF0C0-8B6F-4CC2-9515-17DBCDC3A8B4}" type="presParOf" srcId="{67E0D0B7-4A95-4581-B7DD-BDB9AA4A7B18}" destId="{C6B41A09-A318-4DE3-99C9-E1DF379FD1CF}" srcOrd="0" destOrd="0" presId="urn:microsoft.com/office/officeart/2018/2/layout/IconVerticalSolidList"/>
    <dgm:cxn modelId="{EB2AD57D-E34D-46EF-B54D-63C760B86898}" type="presParOf" srcId="{67E0D0B7-4A95-4581-B7DD-BDB9AA4A7B18}" destId="{02CF5904-9F6D-45A4-ACE4-70BCA34652F1}" srcOrd="1" destOrd="0" presId="urn:microsoft.com/office/officeart/2018/2/layout/IconVerticalSolidList"/>
    <dgm:cxn modelId="{8125D625-F69F-4FCF-B4C9-029D202D9A31}" type="presParOf" srcId="{67E0D0B7-4A95-4581-B7DD-BDB9AA4A7B18}" destId="{2CE44FD7-E8A8-4EE3-BC93-5F5A164DDB00}" srcOrd="2" destOrd="0" presId="urn:microsoft.com/office/officeart/2018/2/layout/IconVerticalSolidList"/>
    <dgm:cxn modelId="{C86F0595-1F39-44F4-B877-4208C8293369}" type="presParOf" srcId="{67E0D0B7-4A95-4581-B7DD-BDB9AA4A7B18}" destId="{A9EA5AA9-7075-4753-8A14-8461E808E01A}" srcOrd="3" destOrd="0" presId="urn:microsoft.com/office/officeart/2018/2/layout/IconVerticalSolidList"/>
    <dgm:cxn modelId="{5D3A1198-803D-42C8-A6B2-43454BA1485C}" type="presParOf" srcId="{67E0D0B7-4A95-4581-B7DD-BDB9AA4A7B18}" destId="{4E82B8A3-1860-46E4-951A-BEF0487601A7}" srcOrd="4" destOrd="0" presId="urn:microsoft.com/office/officeart/2018/2/layout/IconVerticalSolidList"/>
    <dgm:cxn modelId="{A782F8E0-E642-4D8C-B1B1-8483FCBD408C}" type="presParOf" srcId="{5ECAD1A3-80F0-4185-B6D1-2466AB903DCB}" destId="{1E200E57-032D-4D65-A191-222B79B9C2A1}" srcOrd="3" destOrd="0" presId="urn:microsoft.com/office/officeart/2018/2/layout/IconVerticalSolidList"/>
    <dgm:cxn modelId="{E522B7FC-7FAB-42EC-A6F2-65C7755747BE}" type="presParOf" srcId="{5ECAD1A3-80F0-4185-B6D1-2466AB903DCB}" destId="{8B2B3C10-A2F7-4D8C-92B3-5CD1E4FB3220}" srcOrd="4" destOrd="0" presId="urn:microsoft.com/office/officeart/2018/2/layout/IconVerticalSolidList"/>
    <dgm:cxn modelId="{D208A665-A17D-46C8-A4BE-7F090FDC64AB}" type="presParOf" srcId="{8B2B3C10-A2F7-4D8C-92B3-5CD1E4FB3220}" destId="{CABF19E6-2950-4A4F-B06D-C66302036478}" srcOrd="0" destOrd="0" presId="urn:microsoft.com/office/officeart/2018/2/layout/IconVerticalSolidList"/>
    <dgm:cxn modelId="{C7393992-DF5C-4345-BEB1-F2F727B8B6B1}" type="presParOf" srcId="{8B2B3C10-A2F7-4D8C-92B3-5CD1E4FB3220}" destId="{56931499-1755-472C-B97B-A87DB2E6E652}" srcOrd="1" destOrd="0" presId="urn:microsoft.com/office/officeart/2018/2/layout/IconVerticalSolidList"/>
    <dgm:cxn modelId="{9CC83280-B67E-4F60-92FF-497384A40EE4}" type="presParOf" srcId="{8B2B3C10-A2F7-4D8C-92B3-5CD1E4FB3220}" destId="{16F09FDA-C13D-4672-BBBD-698F4ED9CC38}" srcOrd="2" destOrd="0" presId="urn:microsoft.com/office/officeart/2018/2/layout/IconVerticalSolidList"/>
    <dgm:cxn modelId="{7E425910-5F88-4AD5-8E9F-04B437AF0712}" type="presParOf" srcId="{8B2B3C10-A2F7-4D8C-92B3-5CD1E4FB3220}" destId="{9FCEC3BC-A9A8-43BD-9B43-F78031EC971D}" srcOrd="3" destOrd="0" presId="urn:microsoft.com/office/officeart/2018/2/layout/IconVerticalSolidList"/>
    <dgm:cxn modelId="{4B5C6F41-028F-404A-A444-EB0A63FFE60D}" type="presParOf" srcId="{8B2B3C10-A2F7-4D8C-92B3-5CD1E4FB3220}" destId="{4541D651-0D8F-4B4E-AAA0-4DBB5EB50842}" srcOrd="4" destOrd="0" presId="urn:microsoft.com/office/officeart/2018/2/layout/IconVerticalSolidList"/>
    <dgm:cxn modelId="{841B26FB-37DE-484E-930B-880ACDB1BD92}" type="presParOf" srcId="{5ECAD1A3-80F0-4185-B6D1-2466AB903DCB}" destId="{954DDC5F-663B-46D9-BB4C-2DC2E9151AD6}" srcOrd="5" destOrd="0" presId="urn:microsoft.com/office/officeart/2018/2/layout/IconVerticalSolidList"/>
    <dgm:cxn modelId="{38C87D5D-E662-42DC-897B-29378175C05D}" type="presParOf" srcId="{5ECAD1A3-80F0-4185-B6D1-2466AB903DCB}" destId="{7FE6CB0C-4B16-4A39-BC1C-D754CA3EA435}" srcOrd="6" destOrd="0" presId="urn:microsoft.com/office/officeart/2018/2/layout/IconVerticalSolidList"/>
    <dgm:cxn modelId="{58B051B3-12D0-4561-9BCC-15D0F5CAD0F0}" type="presParOf" srcId="{7FE6CB0C-4B16-4A39-BC1C-D754CA3EA435}" destId="{1CFD4083-085A-42A9-B95C-5B66B99A10E9}" srcOrd="0" destOrd="0" presId="urn:microsoft.com/office/officeart/2018/2/layout/IconVerticalSolidList"/>
    <dgm:cxn modelId="{7637084A-B1EF-420C-8889-9AB6C0443983}" type="presParOf" srcId="{7FE6CB0C-4B16-4A39-BC1C-D754CA3EA435}" destId="{E53ECA08-F44D-4BEC-9BED-9054AC5F8458}" srcOrd="1" destOrd="0" presId="urn:microsoft.com/office/officeart/2018/2/layout/IconVerticalSolidList"/>
    <dgm:cxn modelId="{77CBD789-C54B-4168-9F12-2D3E3D95B515}" type="presParOf" srcId="{7FE6CB0C-4B16-4A39-BC1C-D754CA3EA435}" destId="{C3287860-A856-404C-A0E9-AC9EE3489C19}" srcOrd="2" destOrd="0" presId="urn:microsoft.com/office/officeart/2018/2/layout/IconVerticalSolidList"/>
    <dgm:cxn modelId="{12E24963-E2B8-453B-AF4E-1440ABE91519}" type="presParOf" srcId="{7FE6CB0C-4B16-4A39-BC1C-D754CA3EA435}" destId="{290CEC37-A0D7-438A-B9F0-20B3EEE7E590}" srcOrd="3" destOrd="0" presId="urn:microsoft.com/office/officeart/2018/2/layout/IconVerticalSolidList"/>
    <dgm:cxn modelId="{37CF5B3D-4B6A-43A9-AD08-A07AE6287D5F}" type="presParOf" srcId="{7FE6CB0C-4B16-4A39-BC1C-D754CA3EA435}" destId="{BA29A46A-1C7E-4FF6-A411-5C9F43C9920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401863-1182-43A1-BCCF-80FC6986754F}"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31DD45C5-A9BA-49CD-8555-11A87CBCACCC}">
      <dgm:prSet/>
      <dgm:spPr/>
      <dgm:t>
        <a:bodyPr/>
        <a:lstStyle/>
        <a:p>
          <a:r>
            <a:rPr lang="en-US"/>
            <a:t>3+1 Decomposition</a:t>
          </a:r>
        </a:p>
      </dgm:t>
    </dgm:pt>
    <dgm:pt modelId="{EDEA9924-BE81-4DD6-BDEE-E03026D825BF}" type="parTrans" cxnId="{8AAB7844-7C63-48C7-A0F5-0A715DF90D4E}">
      <dgm:prSet/>
      <dgm:spPr/>
      <dgm:t>
        <a:bodyPr/>
        <a:lstStyle/>
        <a:p>
          <a:endParaRPr lang="en-US"/>
        </a:p>
      </dgm:t>
    </dgm:pt>
    <dgm:pt modelId="{E5201953-D33D-40D7-AF03-7811D50DB2B5}" type="sibTrans" cxnId="{8AAB7844-7C63-48C7-A0F5-0A715DF90D4E}">
      <dgm:prSet/>
      <dgm:spPr/>
      <dgm:t>
        <a:bodyPr/>
        <a:lstStyle/>
        <a:p>
          <a:endParaRPr lang="en-US"/>
        </a:p>
      </dgm:t>
    </dgm:pt>
    <dgm:pt modelId="{081A9948-D4CF-463B-A246-CF39163D5CBC}">
      <dgm:prSet/>
      <dgm:spPr/>
      <dgm:t>
        <a:bodyPr/>
        <a:lstStyle/>
        <a:p>
          <a:r>
            <a:rPr lang="en-US" dirty="0"/>
            <a:t>ADM Action</a:t>
          </a:r>
        </a:p>
      </dgm:t>
    </dgm:pt>
    <dgm:pt modelId="{402C537B-CC62-450F-8032-5E7A65C84E36}" type="parTrans" cxnId="{D58B20BC-F4BA-45BE-AD3E-9168D4A8060A}">
      <dgm:prSet/>
      <dgm:spPr/>
      <dgm:t>
        <a:bodyPr/>
        <a:lstStyle/>
        <a:p>
          <a:endParaRPr lang="en-US"/>
        </a:p>
      </dgm:t>
    </dgm:pt>
    <dgm:pt modelId="{711E2593-427B-4EAD-A5A8-556211876809}" type="sibTrans" cxnId="{D58B20BC-F4BA-45BE-AD3E-9168D4A8060A}">
      <dgm:prSet/>
      <dgm:spPr/>
      <dgm:t>
        <a:bodyPr/>
        <a:lstStyle/>
        <a:p>
          <a:endParaRPr lang="en-US"/>
        </a:p>
      </dgm:t>
    </dgm:pt>
    <dgm:pt modelId="{207AF1BF-A3AE-A44D-B927-8123330D145B}" type="pres">
      <dgm:prSet presAssocID="{55401863-1182-43A1-BCCF-80FC6986754F}" presName="diagram" presStyleCnt="0">
        <dgm:presLayoutVars>
          <dgm:dir/>
          <dgm:resizeHandles val="exact"/>
        </dgm:presLayoutVars>
      </dgm:prSet>
      <dgm:spPr/>
    </dgm:pt>
    <dgm:pt modelId="{16A09B1C-153E-324E-8C06-6438897ADE69}" type="pres">
      <dgm:prSet presAssocID="{31DD45C5-A9BA-49CD-8555-11A87CBCACCC}" presName="node" presStyleLbl="node1" presStyleIdx="0" presStyleCnt="2">
        <dgm:presLayoutVars>
          <dgm:bulletEnabled val="1"/>
        </dgm:presLayoutVars>
      </dgm:prSet>
      <dgm:spPr/>
    </dgm:pt>
    <dgm:pt modelId="{B958C398-BBF8-3042-8B58-A8E8C361FF00}" type="pres">
      <dgm:prSet presAssocID="{E5201953-D33D-40D7-AF03-7811D50DB2B5}" presName="sibTrans" presStyleCnt="0"/>
      <dgm:spPr/>
    </dgm:pt>
    <dgm:pt modelId="{B664FBEE-AE60-0A4A-B169-46C6C2CCC635}" type="pres">
      <dgm:prSet presAssocID="{081A9948-D4CF-463B-A246-CF39163D5CBC}" presName="node" presStyleLbl="node1" presStyleIdx="1" presStyleCnt="2">
        <dgm:presLayoutVars>
          <dgm:bulletEnabled val="1"/>
        </dgm:presLayoutVars>
      </dgm:prSet>
      <dgm:spPr/>
    </dgm:pt>
  </dgm:ptLst>
  <dgm:cxnLst>
    <dgm:cxn modelId="{8AAB7844-7C63-48C7-A0F5-0A715DF90D4E}" srcId="{55401863-1182-43A1-BCCF-80FC6986754F}" destId="{31DD45C5-A9BA-49CD-8555-11A87CBCACCC}" srcOrd="0" destOrd="0" parTransId="{EDEA9924-BE81-4DD6-BDEE-E03026D825BF}" sibTransId="{E5201953-D33D-40D7-AF03-7811D50DB2B5}"/>
    <dgm:cxn modelId="{25829869-D19E-B94E-BEA8-4E4C82B7F98D}" type="presOf" srcId="{081A9948-D4CF-463B-A246-CF39163D5CBC}" destId="{B664FBEE-AE60-0A4A-B169-46C6C2CCC635}" srcOrd="0" destOrd="0" presId="urn:microsoft.com/office/officeart/2005/8/layout/default"/>
    <dgm:cxn modelId="{D58B20BC-F4BA-45BE-AD3E-9168D4A8060A}" srcId="{55401863-1182-43A1-BCCF-80FC6986754F}" destId="{081A9948-D4CF-463B-A246-CF39163D5CBC}" srcOrd="1" destOrd="0" parTransId="{402C537B-CC62-450F-8032-5E7A65C84E36}" sibTransId="{711E2593-427B-4EAD-A5A8-556211876809}"/>
    <dgm:cxn modelId="{12FE0FCF-DB0F-7C46-ABC3-15134C093FB3}" type="presOf" srcId="{31DD45C5-A9BA-49CD-8555-11A87CBCACCC}" destId="{16A09B1C-153E-324E-8C06-6438897ADE69}" srcOrd="0" destOrd="0" presId="urn:microsoft.com/office/officeart/2005/8/layout/default"/>
    <dgm:cxn modelId="{8E9995F4-6A4C-F84B-9143-3B0434F95309}" type="presOf" srcId="{55401863-1182-43A1-BCCF-80FC6986754F}" destId="{207AF1BF-A3AE-A44D-B927-8123330D145B}" srcOrd="0" destOrd="0" presId="urn:microsoft.com/office/officeart/2005/8/layout/default"/>
    <dgm:cxn modelId="{60B5D8D4-3037-8841-9E26-97FE5F2F12C9}" type="presParOf" srcId="{207AF1BF-A3AE-A44D-B927-8123330D145B}" destId="{16A09B1C-153E-324E-8C06-6438897ADE69}" srcOrd="0" destOrd="0" presId="urn:microsoft.com/office/officeart/2005/8/layout/default"/>
    <dgm:cxn modelId="{093ADBCC-50A7-CC40-80A5-CDF698529B3A}" type="presParOf" srcId="{207AF1BF-A3AE-A44D-B927-8123330D145B}" destId="{B958C398-BBF8-3042-8B58-A8E8C361FF00}" srcOrd="1" destOrd="0" presId="urn:microsoft.com/office/officeart/2005/8/layout/default"/>
    <dgm:cxn modelId="{266C2998-6ADB-0245-99A8-DE1E60585E8A}" type="presParOf" srcId="{207AF1BF-A3AE-A44D-B927-8123330D145B}" destId="{B664FBEE-AE60-0A4A-B169-46C6C2CCC635}"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800BE3-251E-47F8-B8E3-E39A786E04B7}"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63075FD5-CABC-424F-9290-83C35A8DDCB5}">
      <dgm:prSet/>
      <dgm:spPr/>
      <dgm:t>
        <a:bodyPr/>
        <a:lstStyle/>
        <a:p>
          <a:pPr algn="ctr">
            <a:lnSpc>
              <a:spcPct val="100000"/>
            </a:lnSpc>
          </a:pPr>
          <a:r>
            <a:rPr lang="en-US" dirty="0"/>
            <a:t>Reformulates </a:t>
          </a:r>
          <a:r>
            <a:rPr lang="en-US" b="1" u="sng" dirty="0"/>
            <a:t>Einstein-Hilbert Action</a:t>
          </a:r>
          <a:r>
            <a:rPr lang="en-US" dirty="0"/>
            <a:t> (</a:t>
          </a:r>
          <a:r>
            <a:rPr lang="en-US" i="1" dirty="0"/>
            <a:t>integral of the Ricci scalar curvature over spacetime</a:t>
          </a:r>
          <a:r>
            <a:rPr lang="en-US" dirty="0"/>
            <a:t>) in terms of the variables defined by the 3+1 decomposition method</a:t>
          </a:r>
        </a:p>
      </dgm:t>
    </dgm:pt>
    <dgm:pt modelId="{C81A41EB-2E3D-4A43-8F8A-D13FCFF730EB}" type="parTrans" cxnId="{89B4FFB5-016C-4F62-8AED-6A2B2EB93DE6}">
      <dgm:prSet/>
      <dgm:spPr/>
      <dgm:t>
        <a:bodyPr/>
        <a:lstStyle/>
        <a:p>
          <a:endParaRPr lang="en-US"/>
        </a:p>
      </dgm:t>
    </dgm:pt>
    <dgm:pt modelId="{7A0B91B0-5BE3-4FFF-A683-D1F17E224861}" type="sibTrans" cxnId="{89B4FFB5-016C-4F62-8AED-6A2B2EB93DE6}">
      <dgm:prSet phldrT="01"/>
      <dgm:spPr/>
      <dgm:t>
        <a:bodyPr/>
        <a:lstStyle/>
        <a:p>
          <a:r>
            <a:rPr lang="en-US"/>
            <a:t>01</a:t>
          </a:r>
        </a:p>
      </dgm:t>
    </dgm:pt>
    <dgm:pt modelId="{66498FAF-D241-4CC9-AF1A-5798653E2189}">
      <dgm:prSet/>
      <dgm:spPr/>
      <dgm:t>
        <a:bodyPr/>
        <a:lstStyle/>
        <a:p>
          <a:pPr algn="ctr">
            <a:lnSpc>
              <a:spcPct val="100000"/>
            </a:lnSpc>
          </a:pPr>
          <a:r>
            <a:rPr lang="en-US" dirty="0"/>
            <a:t>4D Ricci Scalar </a:t>
          </a:r>
          <a:r>
            <a:rPr lang="en-US" dirty="0">
              <a:sym typeface="Wingdings" panose="05000000000000000000" pitchFamily="2" charset="2"/>
            </a:rPr>
            <a:t></a:t>
          </a:r>
          <a:r>
            <a:rPr lang="en-US" dirty="0"/>
            <a:t> 3D Spatial Quantities AND terms for lapse and shift</a:t>
          </a:r>
        </a:p>
      </dgm:t>
    </dgm:pt>
    <dgm:pt modelId="{C5C27332-6596-4343-88D3-89359E664F49}" type="parTrans" cxnId="{345B3997-1323-4B88-9949-22ED719B2239}">
      <dgm:prSet/>
      <dgm:spPr/>
      <dgm:t>
        <a:bodyPr/>
        <a:lstStyle/>
        <a:p>
          <a:endParaRPr lang="en-US"/>
        </a:p>
      </dgm:t>
    </dgm:pt>
    <dgm:pt modelId="{C48B388B-6969-4542-92B8-6D459F8578E4}" type="sibTrans" cxnId="{345B3997-1323-4B88-9949-22ED719B2239}">
      <dgm:prSet phldrT="02"/>
      <dgm:spPr/>
      <dgm:t>
        <a:bodyPr/>
        <a:lstStyle/>
        <a:p>
          <a:r>
            <a:rPr lang="en-US"/>
            <a:t>02</a:t>
          </a:r>
        </a:p>
      </dgm:t>
    </dgm:pt>
    <dgm:pt modelId="{896900AE-95EE-491C-93A3-AF7EFFBAAB96}">
      <dgm:prSet/>
      <dgm:spPr/>
      <dgm:t>
        <a:bodyPr/>
        <a:lstStyle/>
        <a:p>
          <a:pPr algn="ctr">
            <a:lnSpc>
              <a:spcPct val="100000"/>
            </a:lnSpc>
          </a:pPr>
          <a:r>
            <a:rPr lang="en-US" dirty="0"/>
            <a:t>Extrinsic curvature </a:t>
          </a:r>
          <a:r>
            <a:rPr lang="en-US" dirty="0" err="1"/>
            <a:t>Kij</a:t>
          </a:r>
          <a:r>
            <a:rPr lang="en-US" dirty="0"/>
            <a:t> connects the time evolution of the spatial metric to the geometry of spatial slices</a:t>
          </a:r>
        </a:p>
      </dgm:t>
    </dgm:pt>
    <dgm:pt modelId="{DD453488-D9D7-4E0D-A487-A380695FCE0E}" type="parTrans" cxnId="{3121D71C-81F3-4CA8-94C3-A9DD49F1F044}">
      <dgm:prSet/>
      <dgm:spPr/>
      <dgm:t>
        <a:bodyPr/>
        <a:lstStyle/>
        <a:p>
          <a:endParaRPr lang="en-US"/>
        </a:p>
      </dgm:t>
    </dgm:pt>
    <dgm:pt modelId="{BFA1B91B-FEDB-49FE-9D52-A0C2F957DD3C}" type="sibTrans" cxnId="{3121D71C-81F3-4CA8-94C3-A9DD49F1F044}">
      <dgm:prSet phldrT="03"/>
      <dgm:spPr/>
      <dgm:t>
        <a:bodyPr/>
        <a:lstStyle/>
        <a:p>
          <a:r>
            <a:rPr lang="en-US"/>
            <a:t>03</a:t>
          </a:r>
        </a:p>
      </dgm:t>
    </dgm:pt>
    <dgm:pt modelId="{484AE1DA-0A98-EF49-B27F-73C2355DF8ED}" type="pres">
      <dgm:prSet presAssocID="{27800BE3-251E-47F8-B8E3-E39A786E04B7}" presName="Name0" presStyleCnt="0">
        <dgm:presLayoutVars>
          <dgm:animLvl val="lvl"/>
          <dgm:resizeHandles val="exact"/>
        </dgm:presLayoutVars>
      </dgm:prSet>
      <dgm:spPr/>
    </dgm:pt>
    <dgm:pt modelId="{57F34299-4159-164B-9FBC-D40FE299E379}" type="pres">
      <dgm:prSet presAssocID="{63075FD5-CABC-424F-9290-83C35A8DDCB5}" presName="compositeNode" presStyleCnt="0">
        <dgm:presLayoutVars>
          <dgm:bulletEnabled val="1"/>
        </dgm:presLayoutVars>
      </dgm:prSet>
      <dgm:spPr/>
    </dgm:pt>
    <dgm:pt modelId="{AAF81F4C-50D0-1649-AC4D-0D8F1DDF3AAC}" type="pres">
      <dgm:prSet presAssocID="{63075FD5-CABC-424F-9290-83C35A8DDCB5}" presName="bgRect" presStyleLbl="alignNode1" presStyleIdx="0" presStyleCnt="3"/>
      <dgm:spPr/>
    </dgm:pt>
    <dgm:pt modelId="{69D5297E-8572-E848-8603-78B43F66CA31}" type="pres">
      <dgm:prSet presAssocID="{7A0B91B0-5BE3-4FFF-A683-D1F17E224861}" presName="sibTransNodeRect" presStyleLbl="alignNode1" presStyleIdx="0" presStyleCnt="3">
        <dgm:presLayoutVars>
          <dgm:chMax val="0"/>
          <dgm:bulletEnabled val="1"/>
        </dgm:presLayoutVars>
      </dgm:prSet>
      <dgm:spPr/>
    </dgm:pt>
    <dgm:pt modelId="{A80F13DC-CD03-8B44-B84A-35412F3B6B42}" type="pres">
      <dgm:prSet presAssocID="{63075FD5-CABC-424F-9290-83C35A8DDCB5}" presName="nodeRect" presStyleLbl="alignNode1" presStyleIdx="0" presStyleCnt="3">
        <dgm:presLayoutVars>
          <dgm:bulletEnabled val="1"/>
        </dgm:presLayoutVars>
      </dgm:prSet>
      <dgm:spPr/>
    </dgm:pt>
    <dgm:pt modelId="{6AC4B5E6-4E97-F24E-AF62-55510FC0F4BB}" type="pres">
      <dgm:prSet presAssocID="{7A0B91B0-5BE3-4FFF-A683-D1F17E224861}" presName="sibTrans" presStyleCnt="0"/>
      <dgm:spPr/>
    </dgm:pt>
    <dgm:pt modelId="{338E16FA-8CC8-1442-87F6-EF01C46223ED}" type="pres">
      <dgm:prSet presAssocID="{66498FAF-D241-4CC9-AF1A-5798653E2189}" presName="compositeNode" presStyleCnt="0">
        <dgm:presLayoutVars>
          <dgm:bulletEnabled val="1"/>
        </dgm:presLayoutVars>
      </dgm:prSet>
      <dgm:spPr/>
    </dgm:pt>
    <dgm:pt modelId="{4A8DA119-5C57-B843-86F9-E2C67468763D}" type="pres">
      <dgm:prSet presAssocID="{66498FAF-D241-4CC9-AF1A-5798653E2189}" presName="bgRect" presStyleLbl="alignNode1" presStyleIdx="1" presStyleCnt="3"/>
      <dgm:spPr/>
    </dgm:pt>
    <dgm:pt modelId="{6FE0912F-E81A-1E4D-895F-4BB4C5750457}" type="pres">
      <dgm:prSet presAssocID="{C48B388B-6969-4542-92B8-6D459F8578E4}" presName="sibTransNodeRect" presStyleLbl="alignNode1" presStyleIdx="1" presStyleCnt="3">
        <dgm:presLayoutVars>
          <dgm:chMax val="0"/>
          <dgm:bulletEnabled val="1"/>
        </dgm:presLayoutVars>
      </dgm:prSet>
      <dgm:spPr/>
    </dgm:pt>
    <dgm:pt modelId="{12277A8A-2CD6-844D-9539-4F515784C9FB}" type="pres">
      <dgm:prSet presAssocID="{66498FAF-D241-4CC9-AF1A-5798653E2189}" presName="nodeRect" presStyleLbl="alignNode1" presStyleIdx="1" presStyleCnt="3">
        <dgm:presLayoutVars>
          <dgm:bulletEnabled val="1"/>
        </dgm:presLayoutVars>
      </dgm:prSet>
      <dgm:spPr/>
    </dgm:pt>
    <dgm:pt modelId="{2F2A4962-67DC-2F47-A601-2A97CAEA56A6}" type="pres">
      <dgm:prSet presAssocID="{C48B388B-6969-4542-92B8-6D459F8578E4}" presName="sibTrans" presStyleCnt="0"/>
      <dgm:spPr/>
    </dgm:pt>
    <dgm:pt modelId="{1C893475-F770-EE4F-9C98-F04F070914FA}" type="pres">
      <dgm:prSet presAssocID="{896900AE-95EE-491C-93A3-AF7EFFBAAB96}" presName="compositeNode" presStyleCnt="0">
        <dgm:presLayoutVars>
          <dgm:bulletEnabled val="1"/>
        </dgm:presLayoutVars>
      </dgm:prSet>
      <dgm:spPr/>
    </dgm:pt>
    <dgm:pt modelId="{67DE892A-9FAB-3B44-9A07-B89238A0F02B}" type="pres">
      <dgm:prSet presAssocID="{896900AE-95EE-491C-93A3-AF7EFFBAAB96}" presName="bgRect" presStyleLbl="alignNode1" presStyleIdx="2" presStyleCnt="3"/>
      <dgm:spPr/>
    </dgm:pt>
    <dgm:pt modelId="{2AA6D00C-6D62-AD4F-BC72-98B89AC2CCB7}" type="pres">
      <dgm:prSet presAssocID="{BFA1B91B-FEDB-49FE-9D52-A0C2F957DD3C}" presName="sibTransNodeRect" presStyleLbl="alignNode1" presStyleIdx="2" presStyleCnt="3">
        <dgm:presLayoutVars>
          <dgm:chMax val="0"/>
          <dgm:bulletEnabled val="1"/>
        </dgm:presLayoutVars>
      </dgm:prSet>
      <dgm:spPr/>
    </dgm:pt>
    <dgm:pt modelId="{FB81455A-2126-144D-B2BD-DEC397A5831F}" type="pres">
      <dgm:prSet presAssocID="{896900AE-95EE-491C-93A3-AF7EFFBAAB96}" presName="nodeRect" presStyleLbl="alignNode1" presStyleIdx="2" presStyleCnt="3">
        <dgm:presLayoutVars>
          <dgm:bulletEnabled val="1"/>
        </dgm:presLayoutVars>
      </dgm:prSet>
      <dgm:spPr/>
    </dgm:pt>
  </dgm:ptLst>
  <dgm:cxnLst>
    <dgm:cxn modelId="{767C3C12-A90F-104D-8DFE-620CC398B7D1}" type="presOf" srcId="{7A0B91B0-5BE3-4FFF-A683-D1F17E224861}" destId="{69D5297E-8572-E848-8603-78B43F66CA31}" srcOrd="0" destOrd="0" presId="urn:microsoft.com/office/officeart/2016/7/layout/LinearBlockProcessNumbered"/>
    <dgm:cxn modelId="{452DFD12-A15E-1940-B910-593A45BA33CD}" type="presOf" srcId="{896900AE-95EE-491C-93A3-AF7EFFBAAB96}" destId="{FB81455A-2126-144D-B2BD-DEC397A5831F}" srcOrd="1" destOrd="0" presId="urn:microsoft.com/office/officeart/2016/7/layout/LinearBlockProcessNumbered"/>
    <dgm:cxn modelId="{2BBEFC15-ABCC-754F-9542-B84D3FE3FA26}" type="presOf" srcId="{63075FD5-CABC-424F-9290-83C35A8DDCB5}" destId="{AAF81F4C-50D0-1649-AC4D-0D8F1DDF3AAC}" srcOrd="0" destOrd="0" presId="urn:microsoft.com/office/officeart/2016/7/layout/LinearBlockProcessNumbered"/>
    <dgm:cxn modelId="{3121D71C-81F3-4CA8-94C3-A9DD49F1F044}" srcId="{27800BE3-251E-47F8-B8E3-E39A786E04B7}" destId="{896900AE-95EE-491C-93A3-AF7EFFBAAB96}" srcOrd="2" destOrd="0" parTransId="{DD453488-D9D7-4E0D-A487-A380695FCE0E}" sibTransId="{BFA1B91B-FEDB-49FE-9D52-A0C2F957DD3C}"/>
    <dgm:cxn modelId="{71FDCF4C-88AA-894D-9BE7-CE03E9B42433}" type="presOf" srcId="{66498FAF-D241-4CC9-AF1A-5798653E2189}" destId="{4A8DA119-5C57-B843-86F9-E2C67468763D}" srcOrd="0" destOrd="0" presId="urn:microsoft.com/office/officeart/2016/7/layout/LinearBlockProcessNumbered"/>
    <dgm:cxn modelId="{F812B25E-3C7D-5645-B3D9-E5904055C09E}" type="presOf" srcId="{BFA1B91B-FEDB-49FE-9D52-A0C2F957DD3C}" destId="{2AA6D00C-6D62-AD4F-BC72-98B89AC2CCB7}" srcOrd="0" destOrd="0" presId="urn:microsoft.com/office/officeart/2016/7/layout/LinearBlockProcessNumbered"/>
    <dgm:cxn modelId="{3C752776-F9FE-5A4D-8F01-6D6337581641}" type="presOf" srcId="{896900AE-95EE-491C-93A3-AF7EFFBAAB96}" destId="{67DE892A-9FAB-3B44-9A07-B89238A0F02B}" srcOrd="0" destOrd="0" presId="urn:microsoft.com/office/officeart/2016/7/layout/LinearBlockProcessNumbered"/>
    <dgm:cxn modelId="{7F85B67D-B092-F144-9408-C9E8ED5D42CA}" type="presOf" srcId="{27800BE3-251E-47F8-B8E3-E39A786E04B7}" destId="{484AE1DA-0A98-EF49-B27F-73C2355DF8ED}" srcOrd="0" destOrd="0" presId="urn:microsoft.com/office/officeart/2016/7/layout/LinearBlockProcessNumbered"/>
    <dgm:cxn modelId="{345B3997-1323-4B88-9949-22ED719B2239}" srcId="{27800BE3-251E-47F8-B8E3-E39A786E04B7}" destId="{66498FAF-D241-4CC9-AF1A-5798653E2189}" srcOrd="1" destOrd="0" parTransId="{C5C27332-6596-4343-88D3-89359E664F49}" sibTransId="{C48B388B-6969-4542-92B8-6D459F8578E4}"/>
    <dgm:cxn modelId="{89B4FFB5-016C-4F62-8AED-6A2B2EB93DE6}" srcId="{27800BE3-251E-47F8-B8E3-E39A786E04B7}" destId="{63075FD5-CABC-424F-9290-83C35A8DDCB5}" srcOrd="0" destOrd="0" parTransId="{C81A41EB-2E3D-4A43-8F8A-D13FCFF730EB}" sibTransId="{7A0B91B0-5BE3-4FFF-A683-D1F17E224861}"/>
    <dgm:cxn modelId="{1A9479D3-605F-3749-93CA-5D58B023CDE2}" type="presOf" srcId="{C48B388B-6969-4542-92B8-6D459F8578E4}" destId="{6FE0912F-E81A-1E4D-895F-4BB4C5750457}" srcOrd="0" destOrd="0" presId="urn:microsoft.com/office/officeart/2016/7/layout/LinearBlockProcessNumbered"/>
    <dgm:cxn modelId="{09C0BEDC-7258-7B49-BD7F-7F5C99974998}" type="presOf" srcId="{63075FD5-CABC-424F-9290-83C35A8DDCB5}" destId="{A80F13DC-CD03-8B44-B84A-35412F3B6B42}" srcOrd="1" destOrd="0" presId="urn:microsoft.com/office/officeart/2016/7/layout/LinearBlockProcessNumbered"/>
    <dgm:cxn modelId="{EA48E8FC-B4E7-164A-8AE2-31DBC7633677}" type="presOf" srcId="{66498FAF-D241-4CC9-AF1A-5798653E2189}" destId="{12277A8A-2CD6-844D-9539-4F515784C9FB}" srcOrd="1" destOrd="0" presId="urn:microsoft.com/office/officeart/2016/7/layout/LinearBlockProcessNumbered"/>
    <dgm:cxn modelId="{4AB9EE97-2459-A544-8C70-CC3B53CAE1C7}" type="presParOf" srcId="{484AE1DA-0A98-EF49-B27F-73C2355DF8ED}" destId="{57F34299-4159-164B-9FBC-D40FE299E379}" srcOrd="0" destOrd="0" presId="urn:microsoft.com/office/officeart/2016/7/layout/LinearBlockProcessNumbered"/>
    <dgm:cxn modelId="{7C166FF1-4C4C-A946-9199-83AC0B60FE58}" type="presParOf" srcId="{57F34299-4159-164B-9FBC-D40FE299E379}" destId="{AAF81F4C-50D0-1649-AC4D-0D8F1DDF3AAC}" srcOrd="0" destOrd="0" presId="urn:microsoft.com/office/officeart/2016/7/layout/LinearBlockProcessNumbered"/>
    <dgm:cxn modelId="{58D06CA9-CA88-EF47-8FCD-72D3A5E3530D}" type="presParOf" srcId="{57F34299-4159-164B-9FBC-D40FE299E379}" destId="{69D5297E-8572-E848-8603-78B43F66CA31}" srcOrd="1" destOrd="0" presId="urn:microsoft.com/office/officeart/2016/7/layout/LinearBlockProcessNumbered"/>
    <dgm:cxn modelId="{7084662B-D9DB-9F42-916E-AFBED484E1D7}" type="presParOf" srcId="{57F34299-4159-164B-9FBC-D40FE299E379}" destId="{A80F13DC-CD03-8B44-B84A-35412F3B6B42}" srcOrd="2" destOrd="0" presId="urn:microsoft.com/office/officeart/2016/7/layout/LinearBlockProcessNumbered"/>
    <dgm:cxn modelId="{1C201E7C-55B8-D142-B9DD-C3FBFA14E786}" type="presParOf" srcId="{484AE1DA-0A98-EF49-B27F-73C2355DF8ED}" destId="{6AC4B5E6-4E97-F24E-AF62-55510FC0F4BB}" srcOrd="1" destOrd="0" presId="urn:microsoft.com/office/officeart/2016/7/layout/LinearBlockProcessNumbered"/>
    <dgm:cxn modelId="{7846AC51-6503-3C4C-9C7F-470539FE2A33}" type="presParOf" srcId="{484AE1DA-0A98-EF49-B27F-73C2355DF8ED}" destId="{338E16FA-8CC8-1442-87F6-EF01C46223ED}" srcOrd="2" destOrd="0" presId="urn:microsoft.com/office/officeart/2016/7/layout/LinearBlockProcessNumbered"/>
    <dgm:cxn modelId="{D8B61E18-8197-C249-8A86-A241C9627CB4}" type="presParOf" srcId="{338E16FA-8CC8-1442-87F6-EF01C46223ED}" destId="{4A8DA119-5C57-B843-86F9-E2C67468763D}" srcOrd="0" destOrd="0" presId="urn:microsoft.com/office/officeart/2016/7/layout/LinearBlockProcessNumbered"/>
    <dgm:cxn modelId="{AD633DAD-AD7E-B542-858D-2DBB7BA08E9F}" type="presParOf" srcId="{338E16FA-8CC8-1442-87F6-EF01C46223ED}" destId="{6FE0912F-E81A-1E4D-895F-4BB4C5750457}" srcOrd="1" destOrd="0" presId="urn:microsoft.com/office/officeart/2016/7/layout/LinearBlockProcessNumbered"/>
    <dgm:cxn modelId="{276813CE-BC4D-F145-AAC0-AABDBD56A722}" type="presParOf" srcId="{338E16FA-8CC8-1442-87F6-EF01C46223ED}" destId="{12277A8A-2CD6-844D-9539-4F515784C9FB}" srcOrd="2" destOrd="0" presId="urn:microsoft.com/office/officeart/2016/7/layout/LinearBlockProcessNumbered"/>
    <dgm:cxn modelId="{D8BF9E79-50D0-2F4B-82AB-A54F00D51C16}" type="presParOf" srcId="{484AE1DA-0A98-EF49-B27F-73C2355DF8ED}" destId="{2F2A4962-67DC-2F47-A601-2A97CAEA56A6}" srcOrd="3" destOrd="0" presId="urn:microsoft.com/office/officeart/2016/7/layout/LinearBlockProcessNumbered"/>
    <dgm:cxn modelId="{4688A396-F2C6-A447-9EDB-2CC73AC3189B}" type="presParOf" srcId="{484AE1DA-0A98-EF49-B27F-73C2355DF8ED}" destId="{1C893475-F770-EE4F-9C98-F04F070914FA}" srcOrd="4" destOrd="0" presId="urn:microsoft.com/office/officeart/2016/7/layout/LinearBlockProcessNumbered"/>
    <dgm:cxn modelId="{C39C1A81-566B-E74F-AA2E-E556BE331515}" type="presParOf" srcId="{1C893475-F770-EE4F-9C98-F04F070914FA}" destId="{67DE892A-9FAB-3B44-9A07-B89238A0F02B}" srcOrd="0" destOrd="0" presId="urn:microsoft.com/office/officeart/2016/7/layout/LinearBlockProcessNumbered"/>
    <dgm:cxn modelId="{390BCBE3-B865-8242-8E48-4A94691D1159}" type="presParOf" srcId="{1C893475-F770-EE4F-9C98-F04F070914FA}" destId="{2AA6D00C-6D62-AD4F-BC72-98B89AC2CCB7}" srcOrd="1" destOrd="0" presId="urn:microsoft.com/office/officeart/2016/7/layout/LinearBlockProcessNumbered"/>
    <dgm:cxn modelId="{65736F0F-6BE1-FB4A-A12B-FC222F32186C}" type="presParOf" srcId="{1C893475-F770-EE4F-9C98-F04F070914FA}" destId="{FB81455A-2126-144D-B2BD-DEC397A5831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58CAE3-DAC3-4892-85F4-06D04CE9BE8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90BA03-0F00-4BB4-A07D-D4B9AFA38024}">
      <dgm:prSet/>
      <dgm:spPr/>
      <dgm:t>
        <a:bodyPr/>
        <a:lstStyle/>
        <a:p>
          <a:r>
            <a:rPr lang="en-US"/>
            <a:t>Numerical relativity and simulations</a:t>
          </a:r>
        </a:p>
      </dgm:t>
    </dgm:pt>
    <dgm:pt modelId="{B3F9B0BC-F57C-42EE-BDFE-C77EFAC06FF7}" type="parTrans" cxnId="{77A13FD2-5263-48DF-9DA2-BD95604931C4}">
      <dgm:prSet/>
      <dgm:spPr/>
      <dgm:t>
        <a:bodyPr/>
        <a:lstStyle/>
        <a:p>
          <a:endParaRPr lang="en-US"/>
        </a:p>
      </dgm:t>
    </dgm:pt>
    <dgm:pt modelId="{37F658AB-C87C-489A-8706-6FB8840393A9}" type="sibTrans" cxnId="{77A13FD2-5263-48DF-9DA2-BD95604931C4}">
      <dgm:prSet/>
      <dgm:spPr/>
      <dgm:t>
        <a:bodyPr/>
        <a:lstStyle/>
        <a:p>
          <a:endParaRPr lang="en-US"/>
        </a:p>
      </dgm:t>
    </dgm:pt>
    <dgm:pt modelId="{50FE3EB3-7F55-42E6-8571-BEEB02C8F99B}">
      <dgm:prSet/>
      <dgm:spPr/>
      <dgm:t>
        <a:bodyPr/>
        <a:lstStyle/>
        <a:p>
          <a:r>
            <a:rPr lang="en-US"/>
            <a:t>Understanding Black Holes</a:t>
          </a:r>
        </a:p>
      </dgm:t>
    </dgm:pt>
    <dgm:pt modelId="{C857C0CE-4249-4B4E-B4F7-E6542A0122DD}" type="parTrans" cxnId="{31CC3EF5-01C1-406A-8F2A-21BCD370D0AC}">
      <dgm:prSet/>
      <dgm:spPr/>
      <dgm:t>
        <a:bodyPr/>
        <a:lstStyle/>
        <a:p>
          <a:endParaRPr lang="en-US"/>
        </a:p>
      </dgm:t>
    </dgm:pt>
    <dgm:pt modelId="{66916825-2940-4EBF-8CF1-FC6E6F251C38}" type="sibTrans" cxnId="{31CC3EF5-01C1-406A-8F2A-21BCD370D0AC}">
      <dgm:prSet/>
      <dgm:spPr/>
      <dgm:t>
        <a:bodyPr/>
        <a:lstStyle/>
        <a:p>
          <a:endParaRPr lang="en-US"/>
        </a:p>
      </dgm:t>
    </dgm:pt>
    <dgm:pt modelId="{731A1E75-5DE8-482B-A259-19E7D5273922}">
      <dgm:prSet/>
      <dgm:spPr/>
      <dgm:t>
        <a:bodyPr/>
        <a:lstStyle/>
        <a:p>
          <a:r>
            <a:rPr lang="en-US" dirty="0"/>
            <a:t>Predicting and Analyzing Gravitational Waves</a:t>
          </a:r>
        </a:p>
      </dgm:t>
    </dgm:pt>
    <dgm:pt modelId="{07BE5D0F-F6E2-48F3-995A-FBB001269619}" type="parTrans" cxnId="{D4638D4D-9A80-4E44-AEF8-CBE92760B054}">
      <dgm:prSet/>
      <dgm:spPr/>
      <dgm:t>
        <a:bodyPr/>
        <a:lstStyle/>
        <a:p>
          <a:endParaRPr lang="en-US"/>
        </a:p>
      </dgm:t>
    </dgm:pt>
    <dgm:pt modelId="{C344F3AE-B1F9-40DA-B29C-91B20226EF4C}" type="sibTrans" cxnId="{D4638D4D-9A80-4E44-AEF8-CBE92760B054}">
      <dgm:prSet/>
      <dgm:spPr/>
      <dgm:t>
        <a:bodyPr/>
        <a:lstStyle/>
        <a:p>
          <a:endParaRPr lang="en-US"/>
        </a:p>
      </dgm:t>
    </dgm:pt>
    <dgm:pt modelId="{0070DEF4-9A33-4E8B-9918-D6657C1489C3}">
      <dgm:prSet/>
      <dgm:spPr/>
      <dgm:t>
        <a:bodyPr/>
        <a:lstStyle/>
        <a:p>
          <a:r>
            <a:rPr lang="en-US" dirty="0"/>
            <a:t>Cosmological Models of the Universe </a:t>
          </a:r>
        </a:p>
      </dgm:t>
    </dgm:pt>
    <dgm:pt modelId="{340C257B-9015-4307-A9E2-95908C00EE76}" type="parTrans" cxnId="{CC0616DF-2A4C-4FEC-816F-B0514AEA30C3}">
      <dgm:prSet/>
      <dgm:spPr/>
      <dgm:t>
        <a:bodyPr/>
        <a:lstStyle/>
        <a:p>
          <a:endParaRPr lang="en-US"/>
        </a:p>
      </dgm:t>
    </dgm:pt>
    <dgm:pt modelId="{1F0A26A7-15DB-4D64-81C8-AD63EA5D5801}" type="sibTrans" cxnId="{CC0616DF-2A4C-4FEC-816F-B0514AEA30C3}">
      <dgm:prSet/>
      <dgm:spPr/>
      <dgm:t>
        <a:bodyPr/>
        <a:lstStyle/>
        <a:p>
          <a:endParaRPr lang="en-US"/>
        </a:p>
      </dgm:t>
    </dgm:pt>
    <dgm:pt modelId="{4A75078C-2FD8-4A16-91AA-BB98C54DD344}">
      <dgm:prSet/>
      <dgm:spPr/>
      <dgm:t>
        <a:bodyPr/>
        <a:lstStyle/>
        <a:p>
          <a:r>
            <a:rPr lang="en-US" dirty="0"/>
            <a:t>Canonical Quantum Gravity (Quantizing Gravity attempt) </a:t>
          </a:r>
        </a:p>
      </dgm:t>
    </dgm:pt>
    <dgm:pt modelId="{284E885C-0ABF-439F-A544-D2C8C088B515}" type="parTrans" cxnId="{6CC30F65-5A06-421E-A1AD-89E30179E16B}">
      <dgm:prSet/>
      <dgm:spPr/>
      <dgm:t>
        <a:bodyPr/>
        <a:lstStyle/>
        <a:p>
          <a:endParaRPr lang="en-US"/>
        </a:p>
      </dgm:t>
    </dgm:pt>
    <dgm:pt modelId="{25E74406-8A9B-4DD6-A0C6-B12EF8EDB198}" type="sibTrans" cxnId="{6CC30F65-5A06-421E-A1AD-89E30179E16B}">
      <dgm:prSet/>
      <dgm:spPr/>
      <dgm:t>
        <a:bodyPr/>
        <a:lstStyle/>
        <a:p>
          <a:endParaRPr lang="en-US"/>
        </a:p>
      </dgm:t>
    </dgm:pt>
    <dgm:pt modelId="{C6B24D44-DA1B-414B-AC0B-DD4994DB984D}">
      <dgm:prSet/>
      <dgm:spPr/>
      <dgm:t>
        <a:bodyPr/>
        <a:lstStyle/>
        <a:p>
          <a:r>
            <a:rPr lang="en-US" dirty="0"/>
            <a:t>Testing GR under extreme conditions</a:t>
          </a:r>
        </a:p>
      </dgm:t>
    </dgm:pt>
    <dgm:pt modelId="{7CA499C9-272B-424C-97AD-EE71117A391A}" type="parTrans" cxnId="{BF5B3008-8925-4933-8C17-9E5B8C003DEF}">
      <dgm:prSet/>
      <dgm:spPr/>
      <dgm:t>
        <a:bodyPr/>
        <a:lstStyle/>
        <a:p>
          <a:endParaRPr lang="en-US"/>
        </a:p>
      </dgm:t>
    </dgm:pt>
    <dgm:pt modelId="{2F4729A6-1E96-4B64-8D94-777272F81E9A}" type="sibTrans" cxnId="{BF5B3008-8925-4933-8C17-9E5B8C003DEF}">
      <dgm:prSet/>
      <dgm:spPr/>
      <dgm:t>
        <a:bodyPr/>
        <a:lstStyle/>
        <a:p>
          <a:endParaRPr lang="en-US"/>
        </a:p>
      </dgm:t>
    </dgm:pt>
    <dgm:pt modelId="{8D6A40C6-DF48-A042-93D7-BDEAD5F797E5}" type="pres">
      <dgm:prSet presAssocID="{E758CAE3-DAC3-4892-85F4-06D04CE9BE83}" presName="vert0" presStyleCnt="0">
        <dgm:presLayoutVars>
          <dgm:dir/>
          <dgm:animOne val="branch"/>
          <dgm:animLvl val="lvl"/>
        </dgm:presLayoutVars>
      </dgm:prSet>
      <dgm:spPr/>
    </dgm:pt>
    <dgm:pt modelId="{CAFF16DD-AFBF-EA49-A53E-BAC38B38ADA9}" type="pres">
      <dgm:prSet presAssocID="{8290BA03-0F00-4BB4-A07D-D4B9AFA38024}" presName="thickLine" presStyleLbl="alignNode1" presStyleIdx="0" presStyleCnt="6"/>
      <dgm:spPr/>
    </dgm:pt>
    <dgm:pt modelId="{EA62E40F-1FDE-3E41-9A46-A524086EB171}" type="pres">
      <dgm:prSet presAssocID="{8290BA03-0F00-4BB4-A07D-D4B9AFA38024}" presName="horz1" presStyleCnt="0"/>
      <dgm:spPr/>
    </dgm:pt>
    <dgm:pt modelId="{31600F8B-FDFF-3C42-9DA7-ECA0EB6E06EC}" type="pres">
      <dgm:prSet presAssocID="{8290BA03-0F00-4BB4-A07D-D4B9AFA38024}" presName="tx1" presStyleLbl="revTx" presStyleIdx="0" presStyleCnt="6"/>
      <dgm:spPr/>
    </dgm:pt>
    <dgm:pt modelId="{2A98E10E-37B5-6249-9B4C-B7F0F7A647B4}" type="pres">
      <dgm:prSet presAssocID="{8290BA03-0F00-4BB4-A07D-D4B9AFA38024}" presName="vert1" presStyleCnt="0"/>
      <dgm:spPr/>
    </dgm:pt>
    <dgm:pt modelId="{A7B83845-80D4-024E-A722-A7BD9E62D61F}" type="pres">
      <dgm:prSet presAssocID="{50FE3EB3-7F55-42E6-8571-BEEB02C8F99B}" presName="thickLine" presStyleLbl="alignNode1" presStyleIdx="1" presStyleCnt="6"/>
      <dgm:spPr/>
    </dgm:pt>
    <dgm:pt modelId="{A9D8B808-8418-D14C-BF42-18B262B50F09}" type="pres">
      <dgm:prSet presAssocID="{50FE3EB3-7F55-42E6-8571-BEEB02C8F99B}" presName="horz1" presStyleCnt="0"/>
      <dgm:spPr/>
    </dgm:pt>
    <dgm:pt modelId="{6C921276-7653-9142-A50A-92D9177908D4}" type="pres">
      <dgm:prSet presAssocID="{50FE3EB3-7F55-42E6-8571-BEEB02C8F99B}" presName="tx1" presStyleLbl="revTx" presStyleIdx="1" presStyleCnt="6"/>
      <dgm:spPr/>
    </dgm:pt>
    <dgm:pt modelId="{D52053DB-D7DC-C146-803A-7420494BA6B9}" type="pres">
      <dgm:prSet presAssocID="{50FE3EB3-7F55-42E6-8571-BEEB02C8F99B}" presName="vert1" presStyleCnt="0"/>
      <dgm:spPr/>
    </dgm:pt>
    <dgm:pt modelId="{B678701F-C39B-5440-80E7-01DD4E1C50DE}" type="pres">
      <dgm:prSet presAssocID="{731A1E75-5DE8-482B-A259-19E7D5273922}" presName="thickLine" presStyleLbl="alignNode1" presStyleIdx="2" presStyleCnt="6"/>
      <dgm:spPr/>
    </dgm:pt>
    <dgm:pt modelId="{F6DDF1ED-F21A-7A4D-8928-E70168A94963}" type="pres">
      <dgm:prSet presAssocID="{731A1E75-5DE8-482B-A259-19E7D5273922}" presName="horz1" presStyleCnt="0"/>
      <dgm:spPr/>
    </dgm:pt>
    <dgm:pt modelId="{7BD16911-F421-8C44-88EC-A17547ED2915}" type="pres">
      <dgm:prSet presAssocID="{731A1E75-5DE8-482B-A259-19E7D5273922}" presName="tx1" presStyleLbl="revTx" presStyleIdx="2" presStyleCnt="6"/>
      <dgm:spPr/>
    </dgm:pt>
    <dgm:pt modelId="{4BADFADF-D8A3-D340-899E-BDC4E76CBD14}" type="pres">
      <dgm:prSet presAssocID="{731A1E75-5DE8-482B-A259-19E7D5273922}" presName="vert1" presStyleCnt="0"/>
      <dgm:spPr/>
    </dgm:pt>
    <dgm:pt modelId="{33E2769C-E389-8349-A785-0C58CFEBCA31}" type="pres">
      <dgm:prSet presAssocID="{0070DEF4-9A33-4E8B-9918-D6657C1489C3}" presName="thickLine" presStyleLbl="alignNode1" presStyleIdx="3" presStyleCnt="6"/>
      <dgm:spPr/>
    </dgm:pt>
    <dgm:pt modelId="{A6E3F1DD-3A44-DF42-A370-8A27C66AD7D2}" type="pres">
      <dgm:prSet presAssocID="{0070DEF4-9A33-4E8B-9918-D6657C1489C3}" presName="horz1" presStyleCnt="0"/>
      <dgm:spPr/>
    </dgm:pt>
    <dgm:pt modelId="{357F7A3D-EF6D-D449-9F8C-0C48A00D4B4E}" type="pres">
      <dgm:prSet presAssocID="{0070DEF4-9A33-4E8B-9918-D6657C1489C3}" presName="tx1" presStyleLbl="revTx" presStyleIdx="3" presStyleCnt="6"/>
      <dgm:spPr/>
    </dgm:pt>
    <dgm:pt modelId="{9D611CB3-87C4-D24E-97E8-A9AE9C827B67}" type="pres">
      <dgm:prSet presAssocID="{0070DEF4-9A33-4E8B-9918-D6657C1489C3}" presName="vert1" presStyleCnt="0"/>
      <dgm:spPr/>
    </dgm:pt>
    <dgm:pt modelId="{30CA4D94-0A6C-C040-8AE2-9D291BBD2A45}" type="pres">
      <dgm:prSet presAssocID="{4A75078C-2FD8-4A16-91AA-BB98C54DD344}" presName="thickLine" presStyleLbl="alignNode1" presStyleIdx="4" presStyleCnt="6"/>
      <dgm:spPr/>
    </dgm:pt>
    <dgm:pt modelId="{B2029DB0-0759-9F46-B88E-45F0A80F8A45}" type="pres">
      <dgm:prSet presAssocID="{4A75078C-2FD8-4A16-91AA-BB98C54DD344}" presName="horz1" presStyleCnt="0"/>
      <dgm:spPr/>
    </dgm:pt>
    <dgm:pt modelId="{BB92DE65-CB1C-004F-9717-E7ED269A4240}" type="pres">
      <dgm:prSet presAssocID="{4A75078C-2FD8-4A16-91AA-BB98C54DD344}" presName="tx1" presStyleLbl="revTx" presStyleIdx="4" presStyleCnt="6"/>
      <dgm:spPr/>
    </dgm:pt>
    <dgm:pt modelId="{A76DFDD9-3C03-2547-9293-B21785771924}" type="pres">
      <dgm:prSet presAssocID="{4A75078C-2FD8-4A16-91AA-BB98C54DD344}" presName="vert1" presStyleCnt="0"/>
      <dgm:spPr/>
    </dgm:pt>
    <dgm:pt modelId="{D7FAADDC-5492-5740-A545-E66720B8FE48}" type="pres">
      <dgm:prSet presAssocID="{C6B24D44-DA1B-414B-AC0B-DD4994DB984D}" presName="thickLine" presStyleLbl="alignNode1" presStyleIdx="5" presStyleCnt="6"/>
      <dgm:spPr/>
    </dgm:pt>
    <dgm:pt modelId="{3522EAB8-2001-4F4B-8B19-43E54FAA2DA7}" type="pres">
      <dgm:prSet presAssocID="{C6B24D44-DA1B-414B-AC0B-DD4994DB984D}" presName="horz1" presStyleCnt="0"/>
      <dgm:spPr/>
    </dgm:pt>
    <dgm:pt modelId="{690B22B4-7EC6-1140-B9CE-C45D5D34BB8A}" type="pres">
      <dgm:prSet presAssocID="{C6B24D44-DA1B-414B-AC0B-DD4994DB984D}" presName="tx1" presStyleLbl="revTx" presStyleIdx="5" presStyleCnt="6"/>
      <dgm:spPr/>
    </dgm:pt>
    <dgm:pt modelId="{142CEA20-1C54-5445-8E50-D30E2F20C374}" type="pres">
      <dgm:prSet presAssocID="{C6B24D44-DA1B-414B-AC0B-DD4994DB984D}" presName="vert1" presStyleCnt="0"/>
      <dgm:spPr/>
    </dgm:pt>
  </dgm:ptLst>
  <dgm:cxnLst>
    <dgm:cxn modelId="{BF5B3008-8925-4933-8C17-9E5B8C003DEF}" srcId="{E758CAE3-DAC3-4892-85F4-06D04CE9BE83}" destId="{C6B24D44-DA1B-414B-AC0B-DD4994DB984D}" srcOrd="5" destOrd="0" parTransId="{7CA499C9-272B-424C-97AD-EE71117A391A}" sibTransId="{2F4729A6-1E96-4B64-8D94-777272F81E9A}"/>
    <dgm:cxn modelId="{5BF83B10-F073-624B-878A-B5EAC83CEECC}" type="presOf" srcId="{0070DEF4-9A33-4E8B-9918-D6657C1489C3}" destId="{357F7A3D-EF6D-D449-9F8C-0C48A00D4B4E}" srcOrd="0" destOrd="0" presId="urn:microsoft.com/office/officeart/2008/layout/LinedList"/>
    <dgm:cxn modelId="{2D62B62A-1033-E440-B499-EE24DB28CA59}" type="presOf" srcId="{8290BA03-0F00-4BB4-A07D-D4B9AFA38024}" destId="{31600F8B-FDFF-3C42-9DA7-ECA0EB6E06EC}" srcOrd="0" destOrd="0" presId="urn:microsoft.com/office/officeart/2008/layout/LinedList"/>
    <dgm:cxn modelId="{D4638D4D-9A80-4E44-AEF8-CBE92760B054}" srcId="{E758CAE3-DAC3-4892-85F4-06D04CE9BE83}" destId="{731A1E75-5DE8-482B-A259-19E7D5273922}" srcOrd="2" destOrd="0" parTransId="{07BE5D0F-F6E2-48F3-995A-FBB001269619}" sibTransId="{C344F3AE-B1F9-40DA-B29C-91B20226EF4C}"/>
    <dgm:cxn modelId="{929A2C5E-9544-6146-A511-736F925394BA}" type="presOf" srcId="{C6B24D44-DA1B-414B-AC0B-DD4994DB984D}" destId="{690B22B4-7EC6-1140-B9CE-C45D5D34BB8A}" srcOrd="0" destOrd="0" presId="urn:microsoft.com/office/officeart/2008/layout/LinedList"/>
    <dgm:cxn modelId="{E4BCE160-622C-C349-B6D4-FCD2CA0CF37E}" type="presOf" srcId="{E758CAE3-DAC3-4892-85F4-06D04CE9BE83}" destId="{8D6A40C6-DF48-A042-93D7-BDEAD5F797E5}" srcOrd="0" destOrd="0" presId="urn:microsoft.com/office/officeart/2008/layout/LinedList"/>
    <dgm:cxn modelId="{6CC30F65-5A06-421E-A1AD-89E30179E16B}" srcId="{E758CAE3-DAC3-4892-85F4-06D04CE9BE83}" destId="{4A75078C-2FD8-4A16-91AA-BB98C54DD344}" srcOrd="4" destOrd="0" parTransId="{284E885C-0ABF-439F-A544-D2C8C088B515}" sibTransId="{25E74406-8A9B-4DD6-A0C6-B12EF8EDB198}"/>
    <dgm:cxn modelId="{2DFD5CB8-7D6D-4544-86E3-A898F9681B2A}" type="presOf" srcId="{50FE3EB3-7F55-42E6-8571-BEEB02C8F99B}" destId="{6C921276-7653-9142-A50A-92D9177908D4}" srcOrd="0" destOrd="0" presId="urn:microsoft.com/office/officeart/2008/layout/LinedList"/>
    <dgm:cxn modelId="{F2D256BF-3924-EE46-B106-92E457E15E51}" type="presOf" srcId="{4A75078C-2FD8-4A16-91AA-BB98C54DD344}" destId="{BB92DE65-CB1C-004F-9717-E7ED269A4240}" srcOrd="0" destOrd="0" presId="urn:microsoft.com/office/officeart/2008/layout/LinedList"/>
    <dgm:cxn modelId="{77A13FD2-5263-48DF-9DA2-BD95604931C4}" srcId="{E758CAE3-DAC3-4892-85F4-06D04CE9BE83}" destId="{8290BA03-0F00-4BB4-A07D-D4B9AFA38024}" srcOrd="0" destOrd="0" parTransId="{B3F9B0BC-F57C-42EE-BDFE-C77EFAC06FF7}" sibTransId="{37F658AB-C87C-489A-8706-6FB8840393A9}"/>
    <dgm:cxn modelId="{CC0616DF-2A4C-4FEC-816F-B0514AEA30C3}" srcId="{E758CAE3-DAC3-4892-85F4-06D04CE9BE83}" destId="{0070DEF4-9A33-4E8B-9918-D6657C1489C3}" srcOrd="3" destOrd="0" parTransId="{340C257B-9015-4307-A9E2-95908C00EE76}" sibTransId="{1F0A26A7-15DB-4D64-81C8-AD63EA5D5801}"/>
    <dgm:cxn modelId="{31CC3EF5-01C1-406A-8F2A-21BCD370D0AC}" srcId="{E758CAE3-DAC3-4892-85F4-06D04CE9BE83}" destId="{50FE3EB3-7F55-42E6-8571-BEEB02C8F99B}" srcOrd="1" destOrd="0" parTransId="{C857C0CE-4249-4B4E-B4F7-E6542A0122DD}" sibTransId="{66916825-2940-4EBF-8CF1-FC6E6F251C38}"/>
    <dgm:cxn modelId="{7EA70BF9-9EA8-AC4A-806D-656A068421F1}" type="presOf" srcId="{731A1E75-5DE8-482B-A259-19E7D5273922}" destId="{7BD16911-F421-8C44-88EC-A17547ED2915}" srcOrd="0" destOrd="0" presId="urn:microsoft.com/office/officeart/2008/layout/LinedList"/>
    <dgm:cxn modelId="{B2417001-F3E6-4241-998B-93386EEA1283}" type="presParOf" srcId="{8D6A40C6-DF48-A042-93D7-BDEAD5F797E5}" destId="{CAFF16DD-AFBF-EA49-A53E-BAC38B38ADA9}" srcOrd="0" destOrd="0" presId="urn:microsoft.com/office/officeart/2008/layout/LinedList"/>
    <dgm:cxn modelId="{0621CDD0-DBB7-D54F-B12D-03CB609E1052}" type="presParOf" srcId="{8D6A40C6-DF48-A042-93D7-BDEAD5F797E5}" destId="{EA62E40F-1FDE-3E41-9A46-A524086EB171}" srcOrd="1" destOrd="0" presId="urn:microsoft.com/office/officeart/2008/layout/LinedList"/>
    <dgm:cxn modelId="{96C1E73A-E190-6845-9768-C0E10A79F5F1}" type="presParOf" srcId="{EA62E40F-1FDE-3E41-9A46-A524086EB171}" destId="{31600F8B-FDFF-3C42-9DA7-ECA0EB6E06EC}" srcOrd="0" destOrd="0" presId="urn:microsoft.com/office/officeart/2008/layout/LinedList"/>
    <dgm:cxn modelId="{B655B5A4-2C32-3941-8A9D-86ACF051BCE4}" type="presParOf" srcId="{EA62E40F-1FDE-3E41-9A46-A524086EB171}" destId="{2A98E10E-37B5-6249-9B4C-B7F0F7A647B4}" srcOrd="1" destOrd="0" presId="urn:microsoft.com/office/officeart/2008/layout/LinedList"/>
    <dgm:cxn modelId="{2BA2C47A-AA82-4046-871D-92E9AD2D0143}" type="presParOf" srcId="{8D6A40C6-DF48-A042-93D7-BDEAD5F797E5}" destId="{A7B83845-80D4-024E-A722-A7BD9E62D61F}" srcOrd="2" destOrd="0" presId="urn:microsoft.com/office/officeart/2008/layout/LinedList"/>
    <dgm:cxn modelId="{27E99775-99E2-E442-834E-EAC3937D4D5D}" type="presParOf" srcId="{8D6A40C6-DF48-A042-93D7-BDEAD5F797E5}" destId="{A9D8B808-8418-D14C-BF42-18B262B50F09}" srcOrd="3" destOrd="0" presId="urn:microsoft.com/office/officeart/2008/layout/LinedList"/>
    <dgm:cxn modelId="{3A06CE5C-0349-104A-963B-33946F812380}" type="presParOf" srcId="{A9D8B808-8418-D14C-BF42-18B262B50F09}" destId="{6C921276-7653-9142-A50A-92D9177908D4}" srcOrd="0" destOrd="0" presId="urn:microsoft.com/office/officeart/2008/layout/LinedList"/>
    <dgm:cxn modelId="{0ABAD0BB-8B46-8E4D-8D66-6CDBA520AE5A}" type="presParOf" srcId="{A9D8B808-8418-D14C-BF42-18B262B50F09}" destId="{D52053DB-D7DC-C146-803A-7420494BA6B9}" srcOrd="1" destOrd="0" presId="urn:microsoft.com/office/officeart/2008/layout/LinedList"/>
    <dgm:cxn modelId="{9A99633D-B6FD-CF4C-A8A1-58B6F6F3D4D0}" type="presParOf" srcId="{8D6A40C6-DF48-A042-93D7-BDEAD5F797E5}" destId="{B678701F-C39B-5440-80E7-01DD4E1C50DE}" srcOrd="4" destOrd="0" presId="urn:microsoft.com/office/officeart/2008/layout/LinedList"/>
    <dgm:cxn modelId="{88308041-CA03-9543-94A6-31330BAA580C}" type="presParOf" srcId="{8D6A40C6-DF48-A042-93D7-BDEAD5F797E5}" destId="{F6DDF1ED-F21A-7A4D-8928-E70168A94963}" srcOrd="5" destOrd="0" presId="urn:microsoft.com/office/officeart/2008/layout/LinedList"/>
    <dgm:cxn modelId="{783710F9-DCB9-DE45-8B8C-311BD4EB872B}" type="presParOf" srcId="{F6DDF1ED-F21A-7A4D-8928-E70168A94963}" destId="{7BD16911-F421-8C44-88EC-A17547ED2915}" srcOrd="0" destOrd="0" presId="urn:microsoft.com/office/officeart/2008/layout/LinedList"/>
    <dgm:cxn modelId="{74834C63-1643-744E-9D0D-17941C976381}" type="presParOf" srcId="{F6DDF1ED-F21A-7A4D-8928-E70168A94963}" destId="{4BADFADF-D8A3-D340-899E-BDC4E76CBD14}" srcOrd="1" destOrd="0" presId="urn:microsoft.com/office/officeart/2008/layout/LinedList"/>
    <dgm:cxn modelId="{BB315D57-2726-6D4B-BA4A-808454F97339}" type="presParOf" srcId="{8D6A40C6-DF48-A042-93D7-BDEAD5F797E5}" destId="{33E2769C-E389-8349-A785-0C58CFEBCA31}" srcOrd="6" destOrd="0" presId="urn:microsoft.com/office/officeart/2008/layout/LinedList"/>
    <dgm:cxn modelId="{D79C0397-3A88-8740-BAB5-F78BFB21A406}" type="presParOf" srcId="{8D6A40C6-DF48-A042-93D7-BDEAD5F797E5}" destId="{A6E3F1DD-3A44-DF42-A370-8A27C66AD7D2}" srcOrd="7" destOrd="0" presId="urn:microsoft.com/office/officeart/2008/layout/LinedList"/>
    <dgm:cxn modelId="{CB29824B-D4D7-2B4C-8C2A-5A6101FC8ABC}" type="presParOf" srcId="{A6E3F1DD-3A44-DF42-A370-8A27C66AD7D2}" destId="{357F7A3D-EF6D-D449-9F8C-0C48A00D4B4E}" srcOrd="0" destOrd="0" presId="urn:microsoft.com/office/officeart/2008/layout/LinedList"/>
    <dgm:cxn modelId="{7743AE65-55C4-BB42-9C1E-9A3901069F07}" type="presParOf" srcId="{A6E3F1DD-3A44-DF42-A370-8A27C66AD7D2}" destId="{9D611CB3-87C4-D24E-97E8-A9AE9C827B67}" srcOrd="1" destOrd="0" presId="urn:microsoft.com/office/officeart/2008/layout/LinedList"/>
    <dgm:cxn modelId="{2109A5E0-EA7B-F340-BE8A-C64A298E04C5}" type="presParOf" srcId="{8D6A40C6-DF48-A042-93D7-BDEAD5F797E5}" destId="{30CA4D94-0A6C-C040-8AE2-9D291BBD2A45}" srcOrd="8" destOrd="0" presId="urn:microsoft.com/office/officeart/2008/layout/LinedList"/>
    <dgm:cxn modelId="{9B87263B-B17F-9C4B-8C7F-55766EA2D61E}" type="presParOf" srcId="{8D6A40C6-DF48-A042-93D7-BDEAD5F797E5}" destId="{B2029DB0-0759-9F46-B88E-45F0A80F8A45}" srcOrd="9" destOrd="0" presId="urn:microsoft.com/office/officeart/2008/layout/LinedList"/>
    <dgm:cxn modelId="{A2C4E7C1-15B5-1A4A-B4B8-623402038BB2}" type="presParOf" srcId="{B2029DB0-0759-9F46-B88E-45F0A80F8A45}" destId="{BB92DE65-CB1C-004F-9717-E7ED269A4240}" srcOrd="0" destOrd="0" presId="urn:microsoft.com/office/officeart/2008/layout/LinedList"/>
    <dgm:cxn modelId="{FBFB39FC-5649-0E46-BC3D-24B048467C9C}" type="presParOf" srcId="{B2029DB0-0759-9F46-B88E-45F0A80F8A45}" destId="{A76DFDD9-3C03-2547-9293-B21785771924}" srcOrd="1" destOrd="0" presId="urn:microsoft.com/office/officeart/2008/layout/LinedList"/>
    <dgm:cxn modelId="{105C562B-EAA4-D142-9A7F-899DF07C09AE}" type="presParOf" srcId="{8D6A40C6-DF48-A042-93D7-BDEAD5F797E5}" destId="{D7FAADDC-5492-5740-A545-E66720B8FE48}" srcOrd="10" destOrd="0" presId="urn:microsoft.com/office/officeart/2008/layout/LinedList"/>
    <dgm:cxn modelId="{86F13EFB-0965-834D-AC27-98E0B182697F}" type="presParOf" srcId="{8D6A40C6-DF48-A042-93D7-BDEAD5F797E5}" destId="{3522EAB8-2001-4F4B-8B19-43E54FAA2DA7}" srcOrd="11" destOrd="0" presId="urn:microsoft.com/office/officeart/2008/layout/LinedList"/>
    <dgm:cxn modelId="{822F38D6-D5E8-0A40-8623-6E3591BEE007}" type="presParOf" srcId="{3522EAB8-2001-4F4B-8B19-43E54FAA2DA7}" destId="{690B22B4-7EC6-1140-B9CE-C45D5D34BB8A}" srcOrd="0" destOrd="0" presId="urn:microsoft.com/office/officeart/2008/layout/LinedList"/>
    <dgm:cxn modelId="{B5ED98CD-031A-5749-9FAE-ABCB63621059}" type="presParOf" srcId="{3522EAB8-2001-4F4B-8B19-43E54FAA2DA7}" destId="{142CEA20-1C54-5445-8E50-D30E2F20C3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AEC4F-D70A-4C0E-9598-D827C7511D1B}">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2E1B3-71B8-4B0A-911E-7D3A7E1275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CC69C-3500-4575-86C4-CF69D1B60BC8}">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i="0" kern="1200"/>
            <a:t>Framework for Simulating Spacetime Dynamics:</a:t>
          </a:r>
          <a:endParaRPr lang="en-US" sz="2200" kern="1200"/>
        </a:p>
      </dsp:txBody>
      <dsp:txXfrm>
        <a:off x="1057183" y="1805"/>
        <a:ext cx="4732020" cy="915310"/>
      </dsp:txXfrm>
    </dsp:sp>
    <dsp:sp modelId="{01960767-EE73-4124-A1AC-5A04AA89E9C6}">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a:t>P</a:t>
          </a:r>
          <a:r>
            <a:rPr lang="en-US" sz="1400" b="0" i="0" kern="1200"/>
            <a:t>rovides a robust mathematical framework for numerically simulating the dynamics of spacetime, essential in understanding complex relativistic systems </a:t>
          </a:r>
          <a:endParaRPr lang="en-US" sz="1400" kern="1200"/>
        </a:p>
      </dsp:txBody>
      <dsp:txXfrm>
        <a:off x="5789203" y="1805"/>
        <a:ext cx="4726396" cy="915310"/>
      </dsp:txXfrm>
    </dsp:sp>
    <dsp:sp modelId="{C6B41A09-A318-4DE3-99C9-E1DF379FD1CF}">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F5904-9F6D-45A4-ACE4-70BCA34652F1}">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A5AA9-7075-4753-8A14-8461E808E01A}">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i="0" kern="1200"/>
            <a:t>Decomposition of Spacetime:</a:t>
          </a:r>
          <a:endParaRPr lang="en-US" sz="2200" kern="1200"/>
        </a:p>
      </dsp:txBody>
      <dsp:txXfrm>
        <a:off x="1057183" y="1145944"/>
        <a:ext cx="4732020" cy="915310"/>
      </dsp:txXfrm>
    </dsp:sp>
    <dsp:sp modelId="{4E82B8A3-1860-46E4-951A-BEF0487601A7}">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b="0" i="0" kern="1200" dirty="0"/>
            <a:t>Decomposes 4D spacetime into a series of 3D spatial slices. This "3+1" decomposition makes the complex equations of GR more manageable for computational methods</a:t>
          </a:r>
          <a:endParaRPr lang="en-US" sz="1400" kern="1200" dirty="0"/>
        </a:p>
      </dsp:txBody>
      <dsp:txXfrm>
        <a:off x="5789203" y="1145944"/>
        <a:ext cx="4726396" cy="915310"/>
      </dsp:txXfrm>
    </dsp:sp>
    <dsp:sp modelId="{CABF19E6-2950-4A4F-B06D-C66302036478}">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31499-1755-472C-B97B-A87DB2E6E652}">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CEC3BC-A9A8-43BD-9B43-F78031EC971D}">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i="0" kern="1200"/>
            <a:t>Facilitates Einstein's Field Equations:</a:t>
          </a:r>
          <a:endParaRPr lang="en-US" sz="2200" kern="1200"/>
        </a:p>
      </dsp:txBody>
      <dsp:txXfrm>
        <a:off x="1057183" y="2290082"/>
        <a:ext cx="4732020" cy="915310"/>
      </dsp:txXfrm>
    </dsp:sp>
    <dsp:sp modelId="{4541D651-0D8F-4B4E-AAA0-4DBB5EB50842}">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dirty="0"/>
            <a:t>R</a:t>
          </a:r>
          <a:r>
            <a:rPr lang="en-US" sz="1400" b="0" i="0" kern="1200" dirty="0"/>
            <a:t>eformulates Einstein's field equations into a set of equations that are more amenable to numerical analysis by separating into two types: constraint equations and evolution equations</a:t>
          </a:r>
          <a:endParaRPr lang="en-US" sz="1400" kern="1200" dirty="0"/>
        </a:p>
      </dsp:txBody>
      <dsp:txXfrm>
        <a:off x="5789203" y="2290082"/>
        <a:ext cx="4726396" cy="915310"/>
      </dsp:txXfrm>
    </dsp:sp>
    <dsp:sp modelId="{1CFD4083-085A-42A9-B95C-5B66B99A10E9}">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ECA08-F44D-4BEC-9BED-9054AC5F845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0CEC37-A0D7-438A-B9F0-20B3EEE7E590}">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i="0" kern="1200"/>
            <a:t>Predicting Gravitational Waves:</a:t>
          </a:r>
          <a:endParaRPr lang="en-US" sz="2200" kern="1200"/>
        </a:p>
      </dsp:txBody>
      <dsp:txXfrm>
        <a:off x="1057183" y="3434221"/>
        <a:ext cx="4732020" cy="915310"/>
      </dsp:txXfrm>
    </dsp:sp>
    <dsp:sp modelId="{BA29A46A-1C7E-4FF6-A411-5C9F43C99209}">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b="0" i="0" kern="1200" dirty="0"/>
            <a:t>Pivotal in predicting the properties of gravitational waves, a major prediction of GR, which was confirmed by LIGO observations in 2015</a:t>
          </a:r>
          <a:endParaRPr lang="en-US" sz="1400" kern="1200" dirty="0"/>
        </a:p>
      </dsp:txBody>
      <dsp:txXfrm>
        <a:off x="5789203" y="3434221"/>
        <a:ext cx="472639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09B1C-153E-324E-8C06-6438897ADE69}">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a:t>3+1 Decomposition</a:t>
          </a:r>
        </a:p>
      </dsp:txBody>
      <dsp:txXfrm>
        <a:off x="1283" y="673807"/>
        <a:ext cx="5006206" cy="3003723"/>
      </dsp:txXfrm>
    </dsp:sp>
    <dsp:sp modelId="{B664FBEE-AE60-0A4A-B169-46C6C2CCC635}">
      <dsp:nvSpPr>
        <dsp:cNvPr id="0" name=""/>
        <dsp:cNvSpPr/>
      </dsp:nvSpPr>
      <dsp:spPr>
        <a:xfrm>
          <a:off x="5508110" y="673807"/>
          <a:ext cx="5006206" cy="3003723"/>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ADM Action</a:t>
          </a:r>
        </a:p>
      </dsp:txBody>
      <dsp:txXfrm>
        <a:off x="5508110" y="673807"/>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81F4C-50D0-1649-AC4D-0D8F1DDF3AAC}">
      <dsp:nvSpPr>
        <dsp:cNvPr id="0" name=""/>
        <dsp:cNvSpPr/>
      </dsp:nvSpPr>
      <dsp:spPr>
        <a:xfrm>
          <a:off x="821" y="179348"/>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ctr" defTabSz="844550">
            <a:lnSpc>
              <a:spcPct val="100000"/>
            </a:lnSpc>
            <a:spcBef>
              <a:spcPct val="0"/>
            </a:spcBef>
            <a:spcAft>
              <a:spcPct val="35000"/>
            </a:spcAft>
            <a:buNone/>
          </a:pPr>
          <a:r>
            <a:rPr lang="en-US" sz="1900" kern="1200" dirty="0"/>
            <a:t>Reformulates </a:t>
          </a:r>
          <a:r>
            <a:rPr lang="en-US" sz="1900" b="1" u="sng" kern="1200" dirty="0"/>
            <a:t>Einstein-Hilbert Action</a:t>
          </a:r>
          <a:r>
            <a:rPr lang="en-US" sz="1900" kern="1200" dirty="0"/>
            <a:t> (</a:t>
          </a:r>
          <a:r>
            <a:rPr lang="en-US" sz="1900" i="1" kern="1200" dirty="0"/>
            <a:t>integral of the Ricci scalar curvature over spacetime</a:t>
          </a:r>
          <a:r>
            <a:rPr lang="en-US" sz="1900" kern="1200" dirty="0"/>
            <a:t>) in terms of the variables defined by the 3+1 decomposition method</a:t>
          </a:r>
        </a:p>
      </dsp:txBody>
      <dsp:txXfrm>
        <a:off x="821" y="1776404"/>
        <a:ext cx="3327201" cy="2395585"/>
      </dsp:txXfrm>
    </dsp:sp>
    <dsp:sp modelId="{69D5297E-8572-E848-8603-78B43F66CA31}">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A8DA119-5C57-B843-86F9-E2C67468763D}">
      <dsp:nvSpPr>
        <dsp:cNvPr id="0" name=""/>
        <dsp:cNvSpPr/>
      </dsp:nvSpPr>
      <dsp:spPr>
        <a:xfrm>
          <a:off x="3594199" y="179348"/>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ctr" defTabSz="844550">
            <a:lnSpc>
              <a:spcPct val="100000"/>
            </a:lnSpc>
            <a:spcBef>
              <a:spcPct val="0"/>
            </a:spcBef>
            <a:spcAft>
              <a:spcPct val="35000"/>
            </a:spcAft>
            <a:buNone/>
          </a:pPr>
          <a:r>
            <a:rPr lang="en-US" sz="1900" kern="1200" dirty="0"/>
            <a:t>4D Ricci Scalar </a:t>
          </a:r>
          <a:r>
            <a:rPr lang="en-US" sz="1900" kern="1200" dirty="0">
              <a:sym typeface="Wingdings" panose="05000000000000000000" pitchFamily="2" charset="2"/>
            </a:rPr>
            <a:t></a:t>
          </a:r>
          <a:r>
            <a:rPr lang="en-US" sz="1900" kern="1200" dirty="0"/>
            <a:t> 3D Spatial Quantities AND terms for lapse and shift</a:t>
          </a:r>
        </a:p>
      </dsp:txBody>
      <dsp:txXfrm>
        <a:off x="3594199" y="1776404"/>
        <a:ext cx="3327201" cy="2395585"/>
      </dsp:txXfrm>
    </dsp:sp>
    <dsp:sp modelId="{6FE0912F-E81A-1E4D-895F-4BB4C5750457}">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67DE892A-9FAB-3B44-9A07-B89238A0F02B}">
      <dsp:nvSpPr>
        <dsp:cNvPr id="0" name=""/>
        <dsp:cNvSpPr/>
      </dsp:nvSpPr>
      <dsp:spPr>
        <a:xfrm>
          <a:off x="7187576" y="179348"/>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ctr" defTabSz="844550">
            <a:lnSpc>
              <a:spcPct val="100000"/>
            </a:lnSpc>
            <a:spcBef>
              <a:spcPct val="0"/>
            </a:spcBef>
            <a:spcAft>
              <a:spcPct val="35000"/>
            </a:spcAft>
            <a:buNone/>
          </a:pPr>
          <a:r>
            <a:rPr lang="en-US" sz="1900" kern="1200" dirty="0"/>
            <a:t>Extrinsic curvature </a:t>
          </a:r>
          <a:r>
            <a:rPr lang="en-US" sz="1900" kern="1200" dirty="0" err="1"/>
            <a:t>Kij</a:t>
          </a:r>
          <a:r>
            <a:rPr lang="en-US" sz="1900" kern="1200" dirty="0"/>
            <a:t> connects the time evolution of the spatial metric to the geometry of spatial slices</a:t>
          </a:r>
        </a:p>
      </dsp:txBody>
      <dsp:txXfrm>
        <a:off x="7187576" y="1776404"/>
        <a:ext cx="3327201" cy="2395585"/>
      </dsp:txXfrm>
    </dsp:sp>
    <dsp:sp modelId="{2AA6D00C-6D62-AD4F-BC72-98B89AC2CCB7}">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F16DD-AFBF-EA49-A53E-BAC38B38ADA9}">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600F8B-FDFF-3C42-9DA7-ECA0EB6E06EC}">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Numerical relativity and simulations</a:t>
          </a:r>
        </a:p>
      </dsp:txBody>
      <dsp:txXfrm>
        <a:off x="0" y="2124"/>
        <a:ext cx="10515600" cy="724514"/>
      </dsp:txXfrm>
    </dsp:sp>
    <dsp:sp modelId="{A7B83845-80D4-024E-A722-A7BD9E62D61F}">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21276-7653-9142-A50A-92D9177908D4}">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Understanding Black Holes</a:t>
          </a:r>
        </a:p>
      </dsp:txBody>
      <dsp:txXfrm>
        <a:off x="0" y="726639"/>
        <a:ext cx="10515600" cy="724514"/>
      </dsp:txXfrm>
    </dsp:sp>
    <dsp:sp modelId="{B678701F-C39B-5440-80E7-01DD4E1C50D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16911-F421-8C44-88EC-A17547ED2915}">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Predicting and Analyzing Gravitational Waves</a:t>
          </a:r>
        </a:p>
      </dsp:txBody>
      <dsp:txXfrm>
        <a:off x="0" y="1451154"/>
        <a:ext cx="10515600" cy="724514"/>
      </dsp:txXfrm>
    </dsp:sp>
    <dsp:sp modelId="{33E2769C-E389-8349-A785-0C58CFEBCA31}">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F7A3D-EF6D-D449-9F8C-0C48A00D4B4E}">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Cosmological Models of the Universe </a:t>
          </a:r>
        </a:p>
      </dsp:txBody>
      <dsp:txXfrm>
        <a:off x="0" y="2175669"/>
        <a:ext cx="10515600" cy="724514"/>
      </dsp:txXfrm>
    </dsp:sp>
    <dsp:sp modelId="{30CA4D94-0A6C-C040-8AE2-9D291BBD2A4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92DE65-CB1C-004F-9717-E7ED269A4240}">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Canonical Quantum Gravity (Quantizing Gravity attempt) </a:t>
          </a:r>
        </a:p>
      </dsp:txBody>
      <dsp:txXfrm>
        <a:off x="0" y="2900183"/>
        <a:ext cx="10515600" cy="724514"/>
      </dsp:txXfrm>
    </dsp:sp>
    <dsp:sp modelId="{D7FAADDC-5492-5740-A545-E66720B8FE48}">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B22B4-7EC6-1140-B9CE-C45D5D34BB8A}">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Testing GR under extreme conditions</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24C2F-CFE4-7B4C-9BF5-98D988A7E1EB}"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433BC-A60B-B24D-A2C6-4CFE56ED2EFB}" type="slidenum">
              <a:rPr lang="en-US" smtClean="0"/>
              <a:t>‹#›</a:t>
            </a:fld>
            <a:endParaRPr lang="en-US"/>
          </a:p>
        </p:txBody>
      </p:sp>
    </p:spTree>
    <p:extLst>
      <p:ext uri="{BB962C8B-B14F-4D97-AF65-F5344CB8AC3E}">
        <p14:creationId xmlns:p14="http://schemas.microsoft.com/office/powerpoint/2010/main" val="137620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Spacetime Fabric: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GR posits that space and time are interwoven into a 4D (3 spatial, 1 time dimension) continuum known as spacetime. This fabric of spacetime is curved by the presence of mass and energy.</a:t>
            </a:r>
          </a:p>
          <a:p>
            <a:pPr algn="l">
              <a:buFont typeface="+mj-lt"/>
              <a:buAutoNum type="arabicPeriod"/>
            </a:pPr>
            <a:r>
              <a:rPr lang="en-US" b="1" i="0" dirty="0">
                <a:solidFill>
                  <a:srgbClr val="D1D5DB"/>
                </a:solidFill>
                <a:effectLst/>
                <a:latin typeface="Söhne"/>
              </a:rPr>
              <a:t>Gravity as Curvature: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 this framework, gravity is not a force but the effect of the curvature of spacetime caused by massive objects. Planets, stars, and galaxies move along paths determined by this curvature.</a:t>
            </a:r>
          </a:p>
          <a:p>
            <a:pPr algn="l">
              <a:buFont typeface="+mj-lt"/>
              <a:buAutoNum type="arabicPeriod"/>
            </a:pPr>
            <a:r>
              <a:rPr lang="en-US" b="1" i="0" dirty="0">
                <a:solidFill>
                  <a:srgbClr val="D1D5DB"/>
                </a:solidFill>
                <a:effectLst/>
                <a:latin typeface="Söhne"/>
              </a:rPr>
              <a:t>Equivalence Principle: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 cornerstone of GR is the equivalence principle, which states that the effects of gravity are l</a:t>
            </a:r>
            <a:r>
              <a:rPr lang="en-US" b="1" i="0" dirty="0">
                <a:solidFill>
                  <a:srgbClr val="D1D5DB"/>
                </a:solidFill>
                <a:effectLst/>
                <a:latin typeface="Söhne"/>
              </a:rPr>
              <a:t>ocally indistinguishable </a:t>
            </a:r>
            <a:r>
              <a:rPr lang="en-US" b="0" i="0" dirty="0">
                <a:solidFill>
                  <a:srgbClr val="D1D5DB"/>
                </a:solidFill>
                <a:effectLst/>
                <a:latin typeface="Söhne"/>
              </a:rPr>
              <a:t>from the effects of acceleration. This principle led Einstein to the idea that an observer in free fall is equivalent to being in an inertial (non-accelerating) frame of reference without a gravitational field.</a:t>
            </a:r>
          </a:p>
          <a:p>
            <a:pPr algn="l">
              <a:buFont typeface="+mj-lt"/>
              <a:buAutoNum type="arabicPeriod"/>
            </a:pPr>
            <a:r>
              <a:rPr lang="en-US" b="1" i="0" dirty="0">
                <a:solidFill>
                  <a:srgbClr val="D1D5DB"/>
                </a:solidFill>
                <a:effectLst/>
                <a:latin typeface="Söhne"/>
              </a:rPr>
              <a:t>Einstein's Field Equations: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theory is encapsulated in Einstein's field equations, a complex set of ten interrelated differential equations. </a:t>
            </a:r>
            <a:r>
              <a:rPr lang="en-US" b="0" i="1" dirty="0">
                <a:solidFill>
                  <a:srgbClr val="D1D5DB"/>
                </a:solidFill>
                <a:effectLst/>
                <a:latin typeface="Söhne"/>
              </a:rPr>
              <a:t>State how the animation is an accurate depiction of spacetime</a:t>
            </a:r>
            <a:br>
              <a:rPr lang="en-US" i="1" dirty="0"/>
            </a:br>
            <a:endParaRPr lang="en-US" i="1" dirty="0"/>
          </a:p>
        </p:txBody>
      </p:sp>
      <p:sp>
        <p:nvSpPr>
          <p:cNvPr id="4" name="Slide Number Placeholder 3"/>
          <p:cNvSpPr>
            <a:spLocks noGrp="1"/>
          </p:cNvSpPr>
          <p:nvPr>
            <p:ph type="sldNum" sz="quarter" idx="5"/>
          </p:nvPr>
        </p:nvSpPr>
        <p:spPr/>
        <p:txBody>
          <a:bodyPr/>
          <a:lstStyle/>
          <a:p>
            <a:fld id="{85C433BC-A60B-B24D-A2C6-4CFE56ED2EFB}" type="slidenum">
              <a:rPr lang="en-US" smtClean="0"/>
              <a:t>3</a:t>
            </a:fld>
            <a:endParaRPr lang="en-US"/>
          </a:p>
        </p:txBody>
      </p:sp>
    </p:spTree>
    <p:extLst>
      <p:ext uri="{BB962C8B-B14F-4D97-AF65-F5344CB8AC3E}">
        <p14:creationId xmlns:p14="http://schemas.microsoft.com/office/powerpoint/2010/main" val="396973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Numerical Relativity and Simulations: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ADM formalism's primary application is in numerical relativity, where it is </a:t>
            </a:r>
            <a:r>
              <a:rPr lang="en-US" b="1" i="0" dirty="0">
                <a:solidFill>
                  <a:srgbClr val="D1D5DB"/>
                </a:solidFill>
                <a:effectLst/>
                <a:latin typeface="Söhne"/>
              </a:rPr>
              <a:t>used to simulate the dynamics of spacetime and gravitational fields</a:t>
            </a:r>
            <a:r>
              <a:rPr lang="en-US" b="0" i="0" dirty="0">
                <a:solidFill>
                  <a:srgbClr val="D1D5DB"/>
                </a:solidFill>
                <a:effectLst/>
                <a:latin typeface="Söhne"/>
              </a:rPr>
              <a:t>. This is crucial for studying scenarios that are </a:t>
            </a:r>
            <a:r>
              <a:rPr lang="en-US" b="1" i="0" dirty="0">
                <a:solidFill>
                  <a:srgbClr val="D1D5DB"/>
                </a:solidFill>
                <a:effectLst/>
                <a:latin typeface="Söhne"/>
              </a:rPr>
              <a:t>too complex for analytical solutions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It enables the simulation of black hole mergers, neutron star collisions, and the generation of gravitational waves, which are central to the research in gravitational wave astronomy.</a:t>
            </a:r>
          </a:p>
          <a:p>
            <a:pPr algn="l">
              <a:buFont typeface="+mj-lt"/>
              <a:buAutoNum type="arabicPeriod"/>
            </a:pPr>
            <a:r>
              <a:rPr lang="en-US" b="1" i="0" dirty="0">
                <a:solidFill>
                  <a:srgbClr val="D1D5DB"/>
                </a:solidFill>
                <a:effectLst/>
                <a:latin typeface="Söhne"/>
              </a:rPr>
              <a:t>Understanding Black Holes: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formalism allows for the detailed study of the properties and dynamics of black holes. </a:t>
            </a:r>
            <a:r>
              <a:rPr lang="en-US" b="1" i="0" dirty="0">
                <a:solidFill>
                  <a:srgbClr val="D1D5DB"/>
                </a:solidFill>
                <a:effectLst/>
                <a:latin typeface="Söhne"/>
              </a:rPr>
              <a:t>It is instrumental in simulating the event horizons, accretion disks, and the merging of binary black holes.</a:t>
            </a:r>
          </a:p>
          <a:p>
            <a:pPr algn="l">
              <a:buFont typeface="+mj-lt"/>
              <a:buAutoNum type="arabicPeriod"/>
            </a:pPr>
            <a:r>
              <a:rPr lang="en-US" b="1" i="0" dirty="0">
                <a:solidFill>
                  <a:srgbClr val="D1D5DB"/>
                </a:solidFill>
                <a:effectLst/>
                <a:latin typeface="Söhne"/>
              </a:rPr>
              <a:t>Gravitational Wave Physics: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ADM formalism has been critical in predicting and analyzing gravitational waves. The simulations based on this formalism have been key to interpreting data from gravitational wave detectors like LIGO and Virgo.</a:t>
            </a:r>
          </a:p>
          <a:p>
            <a:pPr algn="l">
              <a:buFont typeface="+mj-lt"/>
              <a:buAutoNum type="arabicPeriod"/>
            </a:pPr>
            <a:r>
              <a:rPr lang="en-US" b="1" i="0" dirty="0">
                <a:solidFill>
                  <a:srgbClr val="D1D5DB"/>
                </a:solidFill>
                <a:effectLst/>
                <a:latin typeface="Söhne"/>
              </a:rPr>
              <a:t>Cosmological Models: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 cosmology, the ADM formalism is used to explore different models of the universe, including its evolution and behavior under various scenarios, such as during the early stages of the Big Bang.</a:t>
            </a:r>
          </a:p>
          <a:p>
            <a:pPr algn="l">
              <a:buFont typeface="+mj-lt"/>
              <a:buAutoNum type="arabicPeriod"/>
            </a:pPr>
            <a:r>
              <a:rPr lang="en-US" b="1" i="0" dirty="0">
                <a:solidFill>
                  <a:srgbClr val="D1D5DB"/>
                </a:solidFill>
                <a:effectLst/>
                <a:latin typeface="Söhne"/>
              </a:rPr>
              <a:t>Canonical Quantum Gravity: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formalism's approach to decomposing spacetime is also applied in attempts to quantize gravity, particularly in approaches to canonical quantum gravity. It lays the groundwork for theories that attempt to unify General Relativity with quantum mechanics.</a:t>
            </a:r>
          </a:p>
          <a:p>
            <a:pPr algn="l">
              <a:buFont typeface="+mj-lt"/>
              <a:buAutoNum type="arabicPeriod"/>
            </a:pPr>
            <a:r>
              <a:rPr lang="en-US" b="1" i="0" dirty="0">
                <a:solidFill>
                  <a:srgbClr val="D1D5DB"/>
                </a:solidFill>
                <a:effectLst/>
                <a:latin typeface="Söhne"/>
              </a:rPr>
              <a:t>Testing General Relativity: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ADM formalism provides a framework to test the predictions of General Relativity under extreme conditions, such as near the singularities and event horizons of black holes or in the early </a:t>
            </a:r>
            <a:r>
              <a:rPr lang="en-US" b="0" i="0">
                <a:solidFill>
                  <a:srgbClr val="D1D5DB"/>
                </a:solidFill>
                <a:effectLst/>
                <a:latin typeface="Söhne"/>
              </a:rPr>
              <a:t>universe.</a:t>
            </a: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5C433BC-A60B-B24D-A2C6-4CFE56ED2EFB}" type="slidenum">
              <a:rPr lang="en-US" smtClean="0"/>
              <a:t>16</a:t>
            </a:fld>
            <a:endParaRPr lang="en-US"/>
          </a:p>
        </p:txBody>
      </p:sp>
    </p:spTree>
    <p:extLst>
      <p:ext uri="{BB962C8B-B14F-4D97-AF65-F5344CB8AC3E}">
        <p14:creationId xmlns:p14="http://schemas.microsoft.com/office/powerpoint/2010/main" val="10738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4</a:t>
            </a:fld>
            <a:endParaRPr lang="en-US"/>
          </a:p>
        </p:txBody>
      </p:sp>
    </p:spTree>
    <p:extLst>
      <p:ext uri="{BB962C8B-B14F-4D97-AF65-F5344CB8AC3E}">
        <p14:creationId xmlns:p14="http://schemas.microsoft.com/office/powerpoint/2010/main" val="95137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Mention the seminal paper here published in 1962 titled ”The dynamics of GR”, which provided a comprehensive description of its methods and applications</a:t>
            </a:r>
          </a:p>
        </p:txBody>
      </p:sp>
      <p:sp>
        <p:nvSpPr>
          <p:cNvPr id="4" name="Slide Number Placeholder 3"/>
          <p:cNvSpPr>
            <a:spLocks noGrp="1"/>
          </p:cNvSpPr>
          <p:nvPr>
            <p:ph type="sldNum" sz="quarter" idx="5"/>
          </p:nvPr>
        </p:nvSpPr>
        <p:spPr/>
        <p:txBody>
          <a:bodyPr/>
          <a:lstStyle/>
          <a:p>
            <a:fld id="{85C433BC-A60B-B24D-A2C6-4CFE56ED2EFB}" type="slidenum">
              <a:rPr lang="en-US" smtClean="0"/>
              <a:t>5</a:t>
            </a:fld>
            <a:endParaRPr lang="en-US"/>
          </a:p>
        </p:txBody>
      </p:sp>
    </p:spTree>
    <p:extLst>
      <p:ext uri="{BB962C8B-B14F-4D97-AF65-F5344CB8AC3E}">
        <p14:creationId xmlns:p14="http://schemas.microsoft.com/office/powerpoint/2010/main" val="699431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Framework for Simulating Spacetime Dynamics:</a:t>
            </a:r>
            <a:endParaRPr lang="en-US" b="0" i="0" dirty="0">
              <a:effectLst/>
              <a:latin typeface="Söhne"/>
            </a:endParaRPr>
          </a:p>
          <a:p>
            <a:pPr marL="457200" lvl="1" indent="0" algn="l">
              <a:buNone/>
            </a:pPr>
            <a:r>
              <a:rPr lang="en-US" dirty="0">
                <a:latin typeface="Söhne"/>
              </a:rPr>
              <a:t>P</a:t>
            </a:r>
            <a:r>
              <a:rPr lang="en-US" b="0" i="0" dirty="0">
                <a:effectLst/>
                <a:latin typeface="Söhne"/>
              </a:rPr>
              <a:t>rovides a robust mathematical framework for numerically simulating the dynamics of spacetime, essential in understanding complex relativistic systems like colliding black holes or neutron stars</a:t>
            </a:r>
          </a:p>
          <a:p>
            <a:pPr algn="l">
              <a:buFont typeface="+mj-lt"/>
              <a:buAutoNum type="arabicPeriod"/>
            </a:pPr>
            <a:r>
              <a:rPr lang="en-US" b="1" i="0" dirty="0">
                <a:effectLst/>
                <a:latin typeface="Söhne"/>
              </a:rPr>
              <a:t>Decomposition of Spacetime:</a:t>
            </a:r>
            <a:endParaRPr lang="en-US" b="0" i="0" dirty="0">
              <a:effectLst/>
              <a:latin typeface="Söhne"/>
            </a:endParaRPr>
          </a:p>
          <a:p>
            <a:pPr marL="457200" lvl="1" indent="0" algn="l">
              <a:buNone/>
            </a:pPr>
            <a:r>
              <a:rPr lang="en-US" b="0" i="0" dirty="0">
                <a:effectLst/>
                <a:latin typeface="Söhne"/>
              </a:rPr>
              <a:t>It achieves this^ by decomposing four-dimensional spacetime into a series of 3D spatial slices, evolving over time. This "3+1" decomposition makes the complex equations of General Relativity more manageable for computational methods</a:t>
            </a:r>
          </a:p>
          <a:p>
            <a:pPr algn="l">
              <a:buFont typeface="+mj-lt"/>
              <a:buAutoNum type="arabicPeriod"/>
            </a:pPr>
            <a:r>
              <a:rPr lang="en-US" b="1" i="0" dirty="0">
                <a:effectLst/>
                <a:latin typeface="Söhne"/>
              </a:rPr>
              <a:t>Facilitates Einstein's Field Equations:</a:t>
            </a:r>
            <a:endParaRPr lang="en-US" b="0" i="0" dirty="0">
              <a:effectLst/>
              <a:latin typeface="Söhne"/>
            </a:endParaRPr>
          </a:p>
          <a:p>
            <a:pPr marL="457200" lvl="1" indent="0" algn="l">
              <a:buNone/>
            </a:pPr>
            <a:r>
              <a:rPr lang="en-US" dirty="0">
                <a:latin typeface="Söhne"/>
              </a:rPr>
              <a:t>R</a:t>
            </a:r>
            <a:r>
              <a:rPr lang="en-US" b="0" i="0" dirty="0">
                <a:effectLst/>
                <a:latin typeface="Söhne"/>
              </a:rPr>
              <a:t>eformulates Einstein's field equations into a set of equations that are more amenable to numerical analysis by separating two types: constraint equations and evolution equations</a:t>
            </a:r>
          </a:p>
          <a:p>
            <a:pPr algn="l">
              <a:buFont typeface="+mj-lt"/>
              <a:buAutoNum type="arabicPeriod"/>
            </a:pPr>
            <a:r>
              <a:rPr lang="en-US" b="1" i="0" dirty="0">
                <a:effectLst/>
                <a:latin typeface="Söhne"/>
              </a:rPr>
              <a:t>Predicting Gravitational Waves:</a:t>
            </a:r>
            <a:endParaRPr lang="en-US" b="0" i="0" dirty="0">
              <a:effectLst/>
              <a:latin typeface="Söhne"/>
            </a:endParaRPr>
          </a:p>
          <a:p>
            <a:pPr marL="457200" lvl="1" indent="0" algn="l">
              <a:buNone/>
            </a:pPr>
            <a:r>
              <a:rPr lang="en-US" b="0" i="0" dirty="0">
                <a:effectLst/>
                <a:latin typeface="Söhne"/>
              </a:rPr>
              <a:t>ADM formalism has been pivotal in predicting the properties of gravitational waves, a major prediction of General Relativity, which was confirmed by LIGO observations in 2015.</a:t>
            </a:r>
          </a:p>
          <a:p>
            <a:endParaRPr lang="en-US" dirty="0"/>
          </a:p>
          <a:p>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6</a:t>
            </a:fld>
            <a:endParaRPr lang="en-US"/>
          </a:p>
        </p:txBody>
      </p:sp>
    </p:spTree>
    <p:extLst>
      <p:ext uri="{BB962C8B-B14F-4D97-AF65-F5344CB8AC3E}">
        <p14:creationId xmlns:p14="http://schemas.microsoft.com/office/powerpoint/2010/main" val="292814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FF"/>
                </a:solidFill>
              </a:rPr>
              <a:t>A set of parameters used in ADM formalism for reformulating Einstein’s field equations—essential for the “3+1” spacetime decomposition approach</a:t>
            </a:r>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7</a:t>
            </a:fld>
            <a:endParaRPr lang="en-US"/>
          </a:p>
        </p:txBody>
      </p:sp>
    </p:spTree>
    <p:extLst>
      <p:ext uri="{BB962C8B-B14F-4D97-AF65-F5344CB8AC3E}">
        <p14:creationId xmlns:p14="http://schemas.microsoft.com/office/powerpoint/2010/main" val="180075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dirty="0">
                <a:effectLst/>
                <a:latin typeface="Söhne"/>
              </a:rPr>
              <a:t>The spatial metric is the grid or mesh over a curved surface, representing the geometry of three-dimensional space.</a:t>
            </a:r>
          </a:p>
          <a:p>
            <a:pPr>
              <a:buFont typeface="Arial" panose="020B0604020202020204" pitchFamily="34" charset="0"/>
              <a:buChar char="•"/>
            </a:pPr>
            <a:r>
              <a:rPr lang="en-US" sz="1200" b="0" i="0" dirty="0">
                <a:effectLst/>
                <a:latin typeface="Söhne"/>
              </a:rPr>
              <a:t>The </a:t>
            </a:r>
            <a:r>
              <a:rPr lang="en-US" sz="1200" b="1" i="0" dirty="0">
                <a:effectLst/>
                <a:latin typeface="Söhne"/>
              </a:rPr>
              <a:t>Lapse Function (N)</a:t>
            </a:r>
            <a:r>
              <a:rPr lang="en-US" sz="1200" b="0" i="0" dirty="0">
                <a:effectLst/>
                <a:latin typeface="Söhne"/>
              </a:rPr>
              <a:t>, with a series of spatial slices having varying distances between them, symbolizing the passage of time between slices.</a:t>
            </a:r>
          </a:p>
          <a:p>
            <a:pPr>
              <a:buFont typeface="Arial" panose="020B0604020202020204" pitchFamily="34" charset="0"/>
              <a:buChar char="•"/>
            </a:pPr>
            <a:r>
              <a:rPr lang="en-US" sz="1200" b="0" i="0" dirty="0">
                <a:effectLst/>
                <a:latin typeface="Söhne"/>
              </a:rPr>
              <a:t>The </a:t>
            </a:r>
            <a:r>
              <a:rPr lang="en-US" sz="1200" b="1" i="0" dirty="0">
                <a:effectLst/>
                <a:latin typeface="Söhne"/>
              </a:rPr>
              <a:t>Shift Vector (</a:t>
            </a:r>
            <a:r>
              <a:rPr lang="en-US" sz="1200" b="1" i="0" dirty="0" err="1">
                <a:effectLst/>
                <a:latin typeface="Söhne"/>
              </a:rPr>
              <a:t>N^i</a:t>
            </a:r>
            <a:r>
              <a:rPr lang="en-US" sz="1200" b="1" i="0" dirty="0">
                <a:effectLst/>
                <a:latin typeface="Söhne"/>
              </a:rPr>
              <a:t>)</a:t>
            </a:r>
            <a:r>
              <a:rPr lang="en-US" sz="1200" dirty="0">
                <a:latin typeface="Söhne"/>
              </a:rPr>
              <a:t> are </a:t>
            </a:r>
            <a:r>
              <a:rPr lang="en-US" sz="1200" b="0" i="0" dirty="0">
                <a:effectLst/>
                <a:latin typeface="Söhne"/>
              </a:rPr>
              <a:t>arrows on a spatial grid indicating the shifting or displacement of space coordinates over time.</a:t>
            </a:r>
          </a:p>
          <a:p>
            <a:pPr marL="0" indent="0">
              <a:buNone/>
            </a:pPr>
            <a:endParaRPr lang="en-US" sz="1200" dirty="0"/>
          </a:p>
          <a:p>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9</a:t>
            </a:fld>
            <a:endParaRPr lang="en-US"/>
          </a:p>
        </p:txBody>
      </p:sp>
    </p:spTree>
    <p:extLst>
      <p:ext uri="{BB962C8B-B14F-4D97-AF65-F5344CB8AC3E}">
        <p14:creationId xmlns:p14="http://schemas.microsoft.com/office/powerpoint/2010/main" val="105262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Integral components of ADM that serve different roles in the theoretical framework</a:t>
            </a:r>
          </a:p>
        </p:txBody>
      </p:sp>
      <p:sp>
        <p:nvSpPr>
          <p:cNvPr id="4" name="Slide Number Placeholder 3"/>
          <p:cNvSpPr>
            <a:spLocks noGrp="1"/>
          </p:cNvSpPr>
          <p:nvPr>
            <p:ph type="sldNum" sz="quarter" idx="5"/>
          </p:nvPr>
        </p:nvSpPr>
        <p:spPr/>
        <p:txBody>
          <a:bodyPr/>
          <a:lstStyle/>
          <a:p>
            <a:fld id="{85C433BC-A60B-B24D-A2C6-4CFE56ED2EFB}" type="slidenum">
              <a:rPr lang="en-US" smtClean="0"/>
              <a:t>10</a:t>
            </a:fld>
            <a:endParaRPr lang="en-US"/>
          </a:p>
        </p:txBody>
      </p:sp>
    </p:spTree>
    <p:extLst>
      <p:ext uri="{BB962C8B-B14F-4D97-AF65-F5344CB8AC3E}">
        <p14:creationId xmlns:p14="http://schemas.microsoft.com/office/powerpoint/2010/main" val="156666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13</a:t>
            </a:fld>
            <a:endParaRPr lang="en-US"/>
          </a:p>
        </p:txBody>
      </p:sp>
    </p:spTree>
    <p:extLst>
      <p:ext uri="{BB962C8B-B14F-4D97-AF65-F5344CB8AC3E}">
        <p14:creationId xmlns:p14="http://schemas.microsoft.com/office/powerpoint/2010/main" val="3456536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first part illustrates the </a:t>
            </a:r>
            <a:r>
              <a:rPr lang="en-US" b="1" i="0" dirty="0">
                <a:solidFill>
                  <a:srgbClr val="D1D5DB"/>
                </a:solidFill>
                <a:effectLst/>
                <a:latin typeface="Söhne"/>
              </a:rPr>
              <a:t>3+1 Decomposition</a:t>
            </a:r>
            <a:r>
              <a:rPr lang="en-US" b="0" i="0" dirty="0">
                <a:solidFill>
                  <a:srgbClr val="D1D5DB"/>
                </a:solidFill>
                <a:effectLst/>
                <a:latin typeface="Söhne"/>
              </a:rPr>
              <a:t> with a 4D spacetime grid being sliced into 3D spatial layers over time.</a:t>
            </a:r>
          </a:p>
          <a:p>
            <a:pPr algn="l">
              <a:buFont typeface="Arial" panose="020B0604020202020204" pitchFamily="34" charset="0"/>
              <a:buChar char="•"/>
            </a:pPr>
            <a:r>
              <a:rPr lang="en-US" b="0" i="0" dirty="0">
                <a:solidFill>
                  <a:srgbClr val="D1D5DB"/>
                </a:solidFill>
                <a:effectLst/>
                <a:latin typeface="Söhne"/>
              </a:rPr>
              <a:t>The second shows the </a:t>
            </a:r>
            <a:r>
              <a:rPr lang="en-US" b="1" i="0" dirty="0">
                <a:solidFill>
                  <a:srgbClr val="D1D5DB"/>
                </a:solidFill>
                <a:effectLst/>
                <a:latin typeface="Söhne"/>
              </a:rPr>
              <a:t>ADM Action</a:t>
            </a:r>
            <a:r>
              <a:rPr lang="en-US" b="0" i="0" dirty="0">
                <a:solidFill>
                  <a:srgbClr val="D1D5DB"/>
                </a:solidFill>
                <a:effectLst/>
                <a:latin typeface="Söhne"/>
              </a:rPr>
              <a:t> with a mathematical equation integrated over a curved spacetime backdrop.</a:t>
            </a:r>
          </a:p>
          <a:p>
            <a:pPr algn="l">
              <a:buFont typeface="Arial" panose="020B0604020202020204" pitchFamily="34" charset="0"/>
              <a:buChar char="•"/>
            </a:pPr>
            <a:r>
              <a:rPr lang="en-US" b="0" i="0" dirty="0">
                <a:solidFill>
                  <a:srgbClr val="D1D5DB"/>
                </a:solidFill>
                <a:effectLst/>
                <a:latin typeface="Söhne"/>
              </a:rPr>
              <a:t>The third depicts the </a:t>
            </a:r>
            <a:r>
              <a:rPr lang="en-US" b="1" i="0" dirty="0">
                <a:solidFill>
                  <a:srgbClr val="D1D5DB"/>
                </a:solidFill>
                <a:effectLst/>
                <a:latin typeface="Söhne"/>
              </a:rPr>
              <a:t>Derivation of ADM Action</a:t>
            </a:r>
            <a:r>
              <a:rPr lang="en-US" b="0" i="0" dirty="0">
                <a:solidFill>
                  <a:srgbClr val="D1D5DB"/>
                </a:solidFill>
                <a:effectLst/>
                <a:latin typeface="Söhne"/>
              </a:rPr>
              <a:t> with symbols and equations transitioning from 4D to 3D representations.</a:t>
            </a:r>
          </a:p>
          <a:p>
            <a:pPr algn="l">
              <a:buFont typeface="Arial" panose="020B0604020202020204" pitchFamily="34" charset="0"/>
              <a:buChar char="•"/>
            </a:pPr>
            <a:r>
              <a:rPr lang="en-US" b="0" i="0" dirty="0">
                <a:solidFill>
                  <a:srgbClr val="D1D5DB"/>
                </a:solidFill>
                <a:effectLst/>
                <a:latin typeface="Söhne"/>
              </a:rPr>
              <a:t>The fourth highlights the </a:t>
            </a:r>
            <a:r>
              <a:rPr lang="en-US" b="1" i="0" dirty="0">
                <a:solidFill>
                  <a:srgbClr val="D1D5DB"/>
                </a:solidFill>
                <a:effectLst/>
                <a:latin typeface="Söhne"/>
              </a:rPr>
              <a:t>Significance in Numerical Relativity</a:t>
            </a:r>
            <a:r>
              <a:rPr lang="en-US" b="0" i="0" dirty="0">
                <a:solidFill>
                  <a:srgbClr val="D1D5DB"/>
                </a:solidFill>
                <a:effectLst/>
                <a:latin typeface="Söhne"/>
              </a:rPr>
              <a:t> with a computer screen displaying a black hole simulation based on the ADM formalism.</a:t>
            </a:r>
          </a:p>
          <a:p>
            <a:endParaRPr lang="en-US" dirty="0"/>
          </a:p>
        </p:txBody>
      </p:sp>
      <p:sp>
        <p:nvSpPr>
          <p:cNvPr id="4" name="Slide Number Placeholder 3"/>
          <p:cNvSpPr>
            <a:spLocks noGrp="1"/>
          </p:cNvSpPr>
          <p:nvPr>
            <p:ph type="sldNum" sz="quarter" idx="5"/>
          </p:nvPr>
        </p:nvSpPr>
        <p:spPr/>
        <p:txBody>
          <a:bodyPr/>
          <a:lstStyle/>
          <a:p>
            <a:fld id="{85C433BC-A60B-B24D-A2C6-4CFE56ED2EFB}" type="slidenum">
              <a:rPr lang="en-US" smtClean="0"/>
              <a:t>15</a:t>
            </a:fld>
            <a:endParaRPr lang="en-US"/>
          </a:p>
        </p:txBody>
      </p:sp>
    </p:spTree>
    <p:extLst>
      <p:ext uri="{BB962C8B-B14F-4D97-AF65-F5344CB8AC3E}">
        <p14:creationId xmlns:p14="http://schemas.microsoft.com/office/powerpoint/2010/main" val="14111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D86-38B0-4D61-71B2-26297C6B68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E9357-0855-FC98-CA11-A51AB0735D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B8C77-C1BF-77A7-D633-CDB7EAF63CFE}"/>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7908DB7F-E394-EB15-A125-D9A970407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63594-07A8-A8F6-5FF4-73B3F0207B45}"/>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3623532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F181-71CC-92BF-A0BB-EE8603DDD1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7E3995-3180-8909-D677-BF9C36B034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9BD13-E2FB-E5DF-3660-4DA74BDBE82F}"/>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15156970-43F8-7763-A36C-D8CA18D70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4D911-E8D8-0397-A9FA-08E9843E4040}"/>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1195878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9C47DB-9005-19A5-9A9B-B1BCAFBAD5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7976F-4987-0BE3-0DB2-415BAD65E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06C94-85C6-6348-6A37-1E5045E20172}"/>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A05002A0-DA5A-4766-90DD-1CE2396C4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9CE4C-73EA-2A83-19B3-2DE6FF57DC53}"/>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561610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602C-96A8-EF38-F644-2D40924D6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7C9AB0-129D-427B-62C1-CADC722956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D9D75-A062-91CF-FCFE-060C7F0CC5DB}"/>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82C979B4-1DFC-3258-98BE-CE6D0040D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5399A-6C85-3420-4BCA-CDA9C0BF2C1F}"/>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43553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2E5A-EA7E-DA36-9AC8-30CACCD9CE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E92DCD-F83A-AE56-6066-44C61BFE3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CB5E9F-AD2A-E1A7-EEC8-F88975A566A7}"/>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B5555D0C-C8D5-A6F7-C71D-3E462F873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0ACF2-6944-F040-627E-BBBD0FCB69F3}"/>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396239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308A-F283-5030-32C8-E609CC7EB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837EC-95FD-03BD-060F-1E8EBAE880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491EE-EE17-BA8F-6C64-BE24EEA5C7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BB0C29-B428-886E-0372-651F8999BAF7}"/>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6" name="Footer Placeholder 5">
            <a:extLst>
              <a:ext uri="{FF2B5EF4-FFF2-40B4-BE49-F238E27FC236}">
                <a16:creationId xmlns:a16="http://schemas.microsoft.com/office/drawing/2014/main" id="{85F9B4DF-B76A-8041-5E4D-64361167D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225D0-0843-021E-C5BB-D186801B79FE}"/>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196464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6CA0-3935-4739-9C2D-D5C2B8752C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F4ED15-D734-8F1B-6DFE-A32B6D8D5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4E6EDD-3A65-F65E-39ED-7599CA844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C1A5B-47A5-D985-8D31-D317C2EB5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3F781-FECC-400F-F86D-6D583E9AB9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FAFA12-8174-92A9-69BE-BEC91710E08B}"/>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8" name="Footer Placeholder 7">
            <a:extLst>
              <a:ext uri="{FF2B5EF4-FFF2-40B4-BE49-F238E27FC236}">
                <a16:creationId xmlns:a16="http://schemas.microsoft.com/office/drawing/2014/main" id="{86590747-081C-A604-A1CD-6D7C73A823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51DCF-772C-FC9E-DE4E-A7E40592DA4F}"/>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37621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F5AC-E222-1706-ED90-90861D611C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6CDAB3-04DB-2E95-BE83-B6F66DC2344B}"/>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4" name="Footer Placeholder 3">
            <a:extLst>
              <a:ext uri="{FF2B5EF4-FFF2-40B4-BE49-F238E27FC236}">
                <a16:creationId xmlns:a16="http://schemas.microsoft.com/office/drawing/2014/main" id="{2466C7F2-1185-057F-C22D-8141FD56E4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D3AD1D-7808-8CD1-5A75-2256DC19F8A0}"/>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186896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24718-584D-C661-A299-EBBEC512F012}"/>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3" name="Footer Placeholder 2">
            <a:extLst>
              <a:ext uri="{FF2B5EF4-FFF2-40B4-BE49-F238E27FC236}">
                <a16:creationId xmlns:a16="http://schemas.microsoft.com/office/drawing/2014/main" id="{B96765C0-668D-DD4D-95AA-FD235198A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CCA3BB-22D5-626B-DB01-BD3AF4CC23EF}"/>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242656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B0DF-D6C0-89BD-A556-D7220D027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ED1F46-2E50-E0CF-F57C-FBEC954DF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3DE90-EA40-B2F3-0DE5-505DC4F7B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5D2704-50D7-A27F-EE87-1FCC8AE8378C}"/>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6" name="Footer Placeholder 5">
            <a:extLst>
              <a:ext uri="{FF2B5EF4-FFF2-40B4-BE49-F238E27FC236}">
                <a16:creationId xmlns:a16="http://schemas.microsoft.com/office/drawing/2014/main" id="{1BCF4D44-4E11-D125-4FBF-2B73B537E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68226-6743-CBAE-1239-4CB17E0208D1}"/>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222629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135E-5DB2-2BB3-139B-0F66BEA9C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18298D-573F-E2D2-B716-27755F29E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3EC755-25AF-1076-2A70-F542D3473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EFCC7A-FE40-3D4C-4228-A99AA651DD0E}"/>
              </a:ext>
            </a:extLst>
          </p:cNvPr>
          <p:cNvSpPr>
            <a:spLocks noGrp="1"/>
          </p:cNvSpPr>
          <p:nvPr>
            <p:ph type="dt" sz="half" idx="10"/>
          </p:nvPr>
        </p:nvSpPr>
        <p:spPr/>
        <p:txBody>
          <a:bodyPr/>
          <a:lstStyle/>
          <a:p>
            <a:fld id="{64F7D67C-4FB9-E148-8D9E-E3A897CC2BD1}" type="datetimeFigureOut">
              <a:rPr lang="en-US" smtClean="0"/>
              <a:t>12/2/23</a:t>
            </a:fld>
            <a:endParaRPr lang="en-US"/>
          </a:p>
        </p:txBody>
      </p:sp>
      <p:sp>
        <p:nvSpPr>
          <p:cNvPr id="6" name="Footer Placeholder 5">
            <a:extLst>
              <a:ext uri="{FF2B5EF4-FFF2-40B4-BE49-F238E27FC236}">
                <a16:creationId xmlns:a16="http://schemas.microsoft.com/office/drawing/2014/main" id="{748A9864-8891-B96E-7591-A1B0D5D98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050D-155C-BF4F-BD10-B19BB7842FE7}"/>
              </a:ext>
            </a:extLst>
          </p:cNvPr>
          <p:cNvSpPr>
            <a:spLocks noGrp="1"/>
          </p:cNvSpPr>
          <p:nvPr>
            <p:ph type="sldNum" sz="quarter" idx="12"/>
          </p:nvPr>
        </p:nvSpPr>
        <p:spPr/>
        <p:txBody>
          <a:bodyPr/>
          <a:lstStyle/>
          <a:p>
            <a:fld id="{9A918712-26B0-3D44-A310-76D293524E92}" type="slidenum">
              <a:rPr lang="en-US" smtClean="0"/>
              <a:t>‹#›</a:t>
            </a:fld>
            <a:endParaRPr lang="en-US"/>
          </a:p>
        </p:txBody>
      </p:sp>
    </p:spTree>
    <p:extLst>
      <p:ext uri="{BB962C8B-B14F-4D97-AF65-F5344CB8AC3E}">
        <p14:creationId xmlns:p14="http://schemas.microsoft.com/office/powerpoint/2010/main" val="362873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D9228-0209-160A-D9E3-27784A48E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112157-AF3F-32FA-4AB8-A024CDFF1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6F672-E73F-F83A-DBA3-AA3A5D7CC4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7D67C-4FB9-E148-8D9E-E3A897CC2BD1}" type="datetimeFigureOut">
              <a:rPr lang="en-US" smtClean="0"/>
              <a:t>12/2/23</a:t>
            </a:fld>
            <a:endParaRPr lang="en-US"/>
          </a:p>
        </p:txBody>
      </p:sp>
      <p:sp>
        <p:nvSpPr>
          <p:cNvPr id="5" name="Footer Placeholder 4">
            <a:extLst>
              <a:ext uri="{FF2B5EF4-FFF2-40B4-BE49-F238E27FC236}">
                <a16:creationId xmlns:a16="http://schemas.microsoft.com/office/drawing/2014/main" id="{EAC282B3-2855-5600-1848-CCF85888F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BBE1A-31A6-6B2C-E806-91E934BA10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18712-26B0-3D44-A310-76D293524E92}" type="slidenum">
              <a:rPr lang="en-US" smtClean="0"/>
              <a:t>‹#›</a:t>
            </a:fld>
            <a:endParaRPr lang="en-US"/>
          </a:p>
        </p:txBody>
      </p:sp>
    </p:spTree>
    <p:extLst>
      <p:ext uri="{BB962C8B-B14F-4D97-AF65-F5344CB8AC3E}">
        <p14:creationId xmlns:p14="http://schemas.microsoft.com/office/powerpoint/2010/main" val="2991798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2C5307-9EA8-1386-760F-0B1EC47FE027}"/>
              </a:ext>
            </a:extLst>
          </p:cNvPr>
          <p:cNvPicPr>
            <a:picLocks noChangeAspect="1"/>
          </p:cNvPicPr>
          <p:nvPr/>
        </p:nvPicPr>
        <p:blipFill rotWithShape="1">
          <a:blip r:embed="rId2"/>
          <a:srcRect t="9091" r="10708" b="1"/>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073FA4-6DB6-FBE0-F28A-43BA310BA23C}"/>
              </a:ext>
            </a:extLst>
          </p:cNvPr>
          <p:cNvSpPr>
            <a:spLocks noGrp="1"/>
          </p:cNvSpPr>
          <p:nvPr>
            <p:ph type="ctrTitle"/>
          </p:nvPr>
        </p:nvSpPr>
        <p:spPr>
          <a:xfrm>
            <a:off x="404553" y="3091928"/>
            <a:ext cx="9078562" cy="2387600"/>
          </a:xfrm>
        </p:spPr>
        <p:txBody>
          <a:bodyPr>
            <a:normAutofit/>
          </a:bodyPr>
          <a:lstStyle/>
          <a:p>
            <a:pPr algn="l"/>
            <a:r>
              <a:rPr lang="en-US" sz="6600" dirty="0">
                <a:solidFill>
                  <a:schemeClr val="bg1"/>
                </a:solidFill>
              </a:rPr>
              <a:t>ADM Formalism</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66B3ABD-0617-669B-7E81-BE6E27FE0716}"/>
              </a:ext>
            </a:extLst>
          </p:cNvPr>
          <p:cNvSpPr>
            <a:spLocks noGrp="1"/>
          </p:cNvSpPr>
          <p:nvPr>
            <p:ph type="subTitle" idx="1"/>
          </p:nvPr>
        </p:nvSpPr>
        <p:spPr>
          <a:xfrm>
            <a:off x="404553" y="5624945"/>
            <a:ext cx="9078562" cy="592975"/>
          </a:xfrm>
        </p:spPr>
        <p:txBody>
          <a:bodyPr anchor="ctr">
            <a:normAutofit/>
          </a:bodyPr>
          <a:lstStyle/>
          <a:p>
            <a:pPr algn="l"/>
            <a:r>
              <a:rPr lang="en-US" dirty="0">
                <a:solidFill>
                  <a:schemeClr val="bg1"/>
                </a:solidFill>
              </a:rPr>
              <a:t>Abid </a:t>
            </a:r>
            <a:r>
              <a:rPr lang="en-US" dirty="0" err="1">
                <a:solidFill>
                  <a:schemeClr val="bg1"/>
                </a:solidFill>
              </a:rPr>
              <a:t>Jeem</a:t>
            </a:r>
            <a:r>
              <a:rPr lang="en-US" dirty="0">
                <a:solidFill>
                  <a:schemeClr val="bg1"/>
                </a:solidFill>
              </a:rPr>
              <a:t> || Quantum Gravity</a:t>
            </a:r>
          </a:p>
        </p:txBody>
      </p:sp>
    </p:spTree>
    <p:extLst>
      <p:ext uri="{BB962C8B-B14F-4D97-AF65-F5344CB8AC3E}">
        <p14:creationId xmlns:p14="http://schemas.microsoft.com/office/powerpoint/2010/main" val="41254795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rry image of a blue sky&#10;&#10;Description automatically generated">
            <a:extLst>
              <a:ext uri="{FF2B5EF4-FFF2-40B4-BE49-F238E27FC236}">
                <a16:creationId xmlns:a16="http://schemas.microsoft.com/office/drawing/2014/main" id="{56F777F1-2915-7D6C-D979-93EAE509D764}"/>
              </a:ext>
            </a:extLst>
          </p:cNvPr>
          <p:cNvPicPr>
            <a:picLocks noChangeAspect="1"/>
          </p:cNvPicPr>
          <p:nvPr/>
        </p:nvPicPr>
        <p:blipFill rotWithShape="1">
          <a:blip r:embed="rId3">
            <a:alphaModFix amt="35000"/>
          </a:blip>
          <a:srcRect t="7838" b="7576"/>
          <a:stretch/>
        </p:blipFill>
        <p:spPr>
          <a:xfrm>
            <a:off x="20" y="10"/>
            <a:ext cx="12191980" cy="6857990"/>
          </a:xfrm>
          <a:prstGeom prst="rect">
            <a:avLst/>
          </a:prstGeom>
        </p:spPr>
      </p:pic>
      <p:sp>
        <p:nvSpPr>
          <p:cNvPr id="2" name="Title 1">
            <a:extLst>
              <a:ext uri="{FF2B5EF4-FFF2-40B4-BE49-F238E27FC236}">
                <a16:creationId xmlns:a16="http://schemas.microsoft.com/office/drawing/2014/main" id="{8C8DF8D5-8AB7-CDD7-B990-9472AF6D9C3E}"/>
              </a:ext>
            </a:extLst>
          </p:cNvPr>
          <p:cNvSpPr>
            <a:spLocks noGrp="1"/>
          </p:cNvSpPr>
          <p:nvPr>
            <p:ph type="title"/>
          </p:nvPr>
        </p:nvSpPr>
        <p:spPr>
          <a:xfrm>
            <a:off x="838200" y="365125"/>
            <a:ext cx="10515600" cy="1325563"/>
          </a:xfrm>
        </p:spPr>
        <p:txBody>
          <a:bodyPr>
            <a:normAutofit/>
          </a:bodyPr>
          <a:lstStyle/>
          <a:p>
            <a:r>
              <a:rPr lang="en-US">
                <a:solidFill>
                  <a:srgbClr val="FFFFFF"/>
                </a:solidFill>
              </a:rPr>
              <a:t>Mathematical Formulation of ADM Formalism</a:t>
            </a:r>
          </a:p>
        </p:txBody>
      </p:sp>
      <p:graphicFrame>
        <p:nvGraphicFramePr>
          <p:cNvPr id="5" name="Content Placeholder 2">
            <a:extLst>
              <a:ext uri="{FF2B5EF4-FFF2-40B4-BE49-F238E27FC236}">
                <a16:creationId xmlns:a16="http://schemas.microsoft.com/office/drawing/2014/main" id="{4C727AB4-D657-9E83-A566-2AE093CC42BD}"/>
              </a:ext>
            </a:extLst>
          </p:cNvPr>
          <p:cNvGraphicFramePr>
            <a:graphicFrameLocks noGrp="1"/>
          </p:cNvGraphicFramePr>
          <p:nvPr>
            <p:ph idx="1"/>
            <p:extLst>
              <p:ext uri="{D42A27DB-BD31-4B8C-83A1-F6EECF244321}">
                <p14:modId xmlns:p14="http://schemas.microsoft.com/office/powerpoint/2010/main" val="24030563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391268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3B2635-AEC3-1225-C50A-15513E201CF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3+1 Decomposition</a:t>
            </a:r>
          </a:p>
        </p:txBody>
      </p:sp>
      <p:sp>
        <p:nvSpPr>
          <p:cNvPr id="3" name="Content Placeholder 2">
            <a:extLst>
              <a:ext uri="{FF2B5EF4-FFF2-40B4-BE49-F238E27FC236}">
                <a16:creationId xmlns:a16="http://schemas.microsoft.com/office/drawing/2014/main" id="{CEC7ECA3-9340-C9D2-FBA8-53FAF4C1EEFD}"/>
              </a:ext>
            </a:extLst>
          </p:cNvPr>
          <p:cNvSpPr>
            <a:spLocks/>
          </p:cNvSpPr>
          <p:nvPr/>
        </p:nvSpPr>
        <p:spPr>
          <a:xfrm>
            <a:off x="1041729" y="2112579"/>
            <a:ext cx="10132483" cy="4192805"/>
          </a:xfrm>
          <a:prstGeom prst="rect">
            <a:avLst/>
          </a:prstGeom>
        </p:spPr>
        <p:txBody>
          <a:bodyPr/>
          <a:lstStyle/>
          <a:p>
            <a:pPr defTabSz="877824">
              <a:spcAft>
                <a:spcPts val="600"/>
              </a:spcAft>
            </a:pPr>
            <a:r>
              <a:rPr lang="en-US" sz="1728" kern="1200">
                <a:solidFill>
                  <a:schemeClr val="tx1"/>
                </a:solidFill>
                <a:latin typeface="+mn-lt"/>
                <a:ea typeface="+mn-ea"/>
                <a:cs typeface="+mn-cs"/>
              </a:rPr>
              <a:t>ADM formalism involves decomposing the spacetime metric (4D) into spatial (3D) and temporal parts </a:t>
            </a:r>
          </a:p>
          <a:p>
            <a:pPr defTabSz="877824">
              <a:spcAft>
                <a:spcPts val="600"/>
              </a:spcAft>
            </a:pPr>
            <a:r>
              <a:rPr lang="en-US" sz="1728" kern="1200">
                <a:solidFill>
                  <a:schemeClr val="tx1"/>
                </a:solidFill>
                <a:latin typeface="+mn-lt"/>
                <a:ea typeface="+mn-ea"/>
                <a:cs typeface="+mn-cs"/>
              </a:rPr>
              <a:t>This is achieved using the line element in GR: </a:t>
            </a:r>
          </a:p>
          <a:p>
            <a:pPr defTabSz="877824">
              <a:spcAft>
                <a:spcPts val="600"/>
              </a:spcAft>
            </a:pPr>
            <a:endParaRPr lang="en-US" sz="1728" kern="1200">
              <a:solidFill>
                <a:schemeClr val="tx1"/>
              </a:solidFill>
              <a:latin typeface="+mn-lt"/>
              <a:ea typeface="+mn-ea"/>
              <a:cs typeface="+mn-cs"/>
            </a:endParaRPr>
          </a:p>
          <a:p>
            <a:pPr>
              <a:spcAft>
                <a:spcPts val="600"/>
              </a:spcAft>
            </a:pPr>
            <a:endParaRPr lang="en-US"/>
          </a:p>
        </p:txBody>
      </p:sp>
      <p:pic>
        <p:nvPicPr>
          <p:cNvPr id="5" name="Picture 4" descr="A black text on a white background&#10;&#10;Description automatically generated">
            <a:extLst>
              <a:ext uri="{FF2B5EF4-FFF2-40B4-BE49-F238E27FC236}">
                <a16:creationId xmlns:a16="http://schemas.microsoft.com/office/drawing/2014/main" id="{F3E45139-1FB8-452A-3B27-8257997D0BF0}"/>
              </a:ext>
            </a:extLst>
          </p:cNvPr>
          <p:cNvPicPr>
            <a:picLocks noChangeAspect="1"/>
          </p:cNvPicPr>
          <p:nvPr/>
        </p:nvPicPr>
        <p:blipFill>
          <a:blip r:embed="rId2"/>
          <a:stretch>
            <a:fillRect/>
          </a:stretch>
        </p:blipFill>
        <p:spPr>
          <a:xfrm>
            <a:off x="2038747" y="3657538"/>
            <a:ext cx="7489227" cy="964870"/>
          </a:xfrm>
          <a:prstGeom prst="rect">
            <a:avLst/>
          </a:prstGeom>
        </p:spPr>
      </p:pic>
      <p:sp>
        <p:nvSpPr>
          <p:cNvPr id="6" name="Down Arrow 5">
            <a:extLst>
              <a:ext uri="{FF2B5EF4-FFF2-40B4-BE49-F238E27FC236}">
                <a16:creationId xmlns:a16="http://schemas.microsoft.com/office/drawing/2014/main" id="{B304D26E-387E-DDB8-75E1-F8BA3F2A0B3C}"/>
              </a:ext>
            </a:extLst>
          </p:cNvPr>
          <p:cNvSpPr/>
          <p:nvPr/>
        </p:nvSpPr>
        <p:spPr>
          <a:xfrm>
            <a:off x="2471561" y="4434285"/>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0476127-F102-19F0-67FB-D6909FB7CC2F}"/>
              </a:ext>
            </a:extLst>
          </p:cNvPr>
          <p:cNvSpPr/>
          <p:nvPr/>
        </p:nvSpPr>
        <p:spPr>
          <a:xfrm>
            <a:off x="3684985" y="4445878"/>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488AAF86-A3D2-F540-2CF5-419951D8A2AA}"/>
              </a:ext>
            </a:extLst>
          </p:cNvPr>
          <p:cNvSpPr/>
          <p:nvPr/>
        </p:nvSpPr>
        <p:spPr>
          <a:xfrm>
            <a:off x="5114817" y="4445878"/>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22C0D4E-B801-B8CF-5DA8-7235216CA1DE}"/>
              </a:ext>
            </a:extLst>
          </p:cNvPr>
          <p:cNvSpPr/>
          <p:nvPr/>
        </p:nvSpPr>
        <p:spPr>
          <a:xfrm>
            <a:off x="6498276" y="4390543"/>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29F438-F526-ECB0-FE09-381DD4C3906A}"/>
              </a:ext>
            </a:extLst>
          </p:cNvPr>
          <p:cNvSpPr txBox="1"/>
          <p:nvPr/>
        </p:nvSpPr>
        <p:spPr>
          <a:xfrm>
            <a:off x="1561491" y="4921955"/>
            <a:ext cx="2036545" cy="701089"/>
          </a:xfrm>
          <a:prstGeom prst="rect">
            <a:avLst/>
          </a:prstGeom>
          <a:noFill/>
        </p:spPr>
        <p:txBody>
          <a:bodyPr wrap="square" rtlCol="0">
            <a:spAutoFit/>
          </a:bodyPr>
          <a:lstStyle/>
          <a:p>
            <a:pPr algn="ctr" defTabSz="877824">
              <a:spcAft>
                <a:spcPts val="600"/>
              </a:spcAft>
            </a:pPr>
            <a:r>
              <a:rPr lang="en-US" sz="1728" kern="1200" dirty="0">
                <a:solidFill>
                  <a:schemeClr val="tx1"/>
                </a:solidFill>
                <a:latin typeface="+mn-lt"/>
                <a:ea typeface="+mn-ea"/>
                <a:cs typeface="+mn-cs"/>
              </a:rPr>
              <a:t>Spacetime </a:t>
            </a:r>
          </a:p>
          <a:p>
            <a:pPr algn="ctr" defTabSz="877824">
              <a:spcAft>
                <a:spcPts val="600"/>
              </a:spcAft>
            </a:pPr>
            <a:r>
              <a:rPr lang="en-US" sz="1728" kern="1200" dirty="0">
                <a:solidFill>
                  <a:schemeClr val="tx1"/>
                </a:solidFill>
                <a:latin typeface="+mn-lt"/>
                <a:ea typeface="+mn-ea"/>
                <a:cs typeface="+mn-cs"/>
              </a:rPr>
              <a:t>interval</a:t>
            </a:r>
            <a:endParaRPr lang="en-US" dirty="0"/>
          </a:p>
        </p:txBody>
      </p:sp>
      <p:sp>
        <p:nvSpPr>
          <p:cNvPr id="11" name="TextBox 10">
            <a:extLst>
              <a:ext uri="{FF2B5EF4-FFF2-40B4-BE49-F238E27FC236}">
                <a16:creationId xmlns:a16="http://schemas.microsoft.com/office/drawing/2014/main" id="{EC7B10BE-A17B-9D90-99DF-55CC3676D022}"/>
              </a:ext>
            </a:extLst>
          </p:cNvPr>
          <p:cNvSpPr txBox="1"/>
          <p:nvPr/>
        </p:nvSpPr>
        <p:spPr>
          <a:xfrm>
            <a:off x="2774916" y="4945897"/>
            <a:ext cx="2036545" cy="701089"/>
          </a:xfrm>
          <a:prstGeom prst="rect">
            <a:avLst/>
          </a:prstGeom>
          <a:noFill/>
        </p:spPr>
        <p:txBody>
          <a:bodyPr wrap="square" rtlCol="0">
            <a:spAutoFit/>
          </a:bodyPr>
          <a:lstStyle/>
          <a:p>
            <a:pPr algn="ctr" defTabSz="877824">
              <a:spcAft>
                <a:spcPts val="600"/>
              </a:spcAft>
            </a:pPr>
            <a:r>
              <a:rPr lang="en-US" sz="1728" kern="1200">
                <a:solidFill>
                  <a:schemeClr val="tx1"/>
                </a:solidFill>
                <a:latin typeface="+mn-lt"/>
                <a:ea typeface="+mn-ea"/>
                <a:cs typeface="+mn-cs"/>
              </a:rPr>
              <a:t>Lapse</a:t>
            </a:r>
          </a:p>
          <a:p>
            <a:pPr algn="ctr" defTabSz="877824">
              <a:spcAft>
                <a:spcPts val="600"/>
              </a:spcAft>
            </a:pPr>
            <a:r>
              <a:rPr lang="en-US" sz="1728" kern="1200">
                <a:solidFill>
                  <a:schemeClr val="tx1"/>
                </a:solidFill>
                <a:latin typeface="+mn-lt"/>
                <a:ea typeface="+mn-ea"/>
                <a:cs typeface="+mn-cs"/>
              </a:rPr>
              <a:t>function</a:t>
            </a:r>
            <a:endParaRPr lang="en-US"/>
          </a:p>
        </p:txBody>
      </p:sp>
      <p:sp>
        <p:nvSpPr>
          <p:cNvPr id="12" name="TextBox 11">
            <a:extLst>
              <a:ext uri="{FF2B5EF4-FFF2-40B4-BE49-F238E27FC236}">
                <a16:creationId xmlns:a16="http://schemas.microsoft.com/office/drawing/2014/main" id="{620FC520-23B6-70FC-008C-8388B2E80F36}"/>
              </a:ext>
            </a:extLst>
          </p:cNvPr>
          <p:cNvSpPr txBox="1"/>
          <p:nvPr/>
        </p:nvSpPr>
        <p:spPr>
          <a:xfrm>
            <a:off x="4204748" y="4966568"/>
            <a:ext cx="2036545" cy="701089"/>
          </a:xfrm>
          <a:prstGeom prst="rect">
            <a:avLst/>
          </a:prstGeom>
          <a:noFill/>
        </p:spPr>
        <p:txBody>
          <a:bodyPr wrap="square" rtlCol="0">
            <a:spAutoFit/>
          </a:bodyPr>
          <a:lstStyle/>
          <a:p>
            <a:pPr algn="ctr" defTabSz="877824">
              <a:spcAft>
                <a:spcPts val="600"/>
              </a:spcAft>
            </a:pPr>
            <a:r>
              <a:rPr lang="en-US" sz="1728" kern="1200">
                <a:solidFill>
                  <a:schemeClr val="tx1"/>
                </a:solidFill>
                <a:latin typeface="+mn-lt"/>
                <a:ea typeface="+mn-ea"/>
                <a:cs typeface="+mn-cs"/>
              </a:rPr>
              <a:t>Spatial</a:t>
            </a:r>
          </a:p>
          <a:p>
            <a:pPr algn="ctr" defTabSz="877824">
              <a:spcAft>
                <a:spcPts val="600"/>
              </a:spcAft>
            </a:pPr>
            <a:r>
              <a:rPr lang="en-US" sz="1728" kern="1200">
                <a:solidFill>
                  <a:schemeClr val="tx1"/>
                </a:solidFill>
                <a:latin typeface="+mn-lt"/>
                <a:ea typeface="+mn-ea"/>
                <a:cs typeface="+mn-cs"/>
              </a:rPr>
              <a:t>metric</a:t>
            </a:r>
            <a:endParaRPr lang="en-US"/>
          </a:p>
        </p:txBody>
      </p:sp>
      <p:sp>
        <p:nvSpPr>
          <p:cNvPr id="13" name="TextBox 12">
            <a:extLst>
              <a:ext uri="{FF2B5EF4-FFF2-40B4-BE49-F238E27FC236}">
                <a16:creationId xmlns:a16="http://schemas.microsoft.com/office/drawing/2014/main" id="{6EA5D9D7-0D4A-0B47-E344-9A8DAA29A956}"/>
              </a:ext>
            </a:extLst>
          </p:cNvPr>
          <p:cNvSpPr txBox="1"/>
          <p:nvPr/>
        </p:nvSpPr>
        <p:spPr>
          <a:xfrm>
            <a:off x="5588206" y="4895886"/>
            <a:ext cx="2036545" cy="701089"/>
          </a:xfrm>
          <a:prstGeom prst="rect">
            <a:avLst/>
          </a:prstGeom>
          <a:noFill/>
        </p:spPr>
        <p:txBody>
          <a:bodyPr wrap="square" rtlCol="0">
            <a:spAutoFit/>
          </a:bodyPr>
          <a:lstStyle/>
          <a:p>
            <a:pPr algn="ctr" defTabSz="877824">
              <a:spcAft>
                <a:spcPts val="600"/>
              </a:spcAft>
            </a:pPr>
            <a:r>
              <a:rPr lang="en-US" sz="1728" kern="1200">
                <a:solidFill>
                  <a:schemeClr val="tx1"/>
                </a:solidFill>
                <a:latin typeface="+mn-lt"/>
                <a:ea typeface="+mn-ea"/>
                <a:cs typeface="+mn-cs"/>
              </a:rPr>
              <a:t>Shift</a:t>
            </a:r>
          </a:p>
          <a:p>
            <a:pPr algn="ctr" defTabSz="877824">
              <a:spcAft>
                <a:spcPts val="600"/>
              </a:spcAft>
            </a:pPr>
            <a:r>
              <a:rPr lang="en-US" sz="1728" kern="1200">
                <a:solidFill>
                  <a:schemeClr val="tx1"/>
                </a:solidFill>
                <a:latin typeface="+mn-lt"/>
                <a:ea typeface="+mn-ea"/>
                <a:cs typeface="+mn-cs"/>
              </a:rPr>
              <a:t>vector</a:t>
            </a:r>
            <a:endParaRPr lang="en-US"/>
          </a:p>
        </p:txBody>
      </p:sp>
    </p:spTree>
    <p:extLst>
      <p:ext uri="{BB962C8B-B14F-4D97-AF65-F5344CB8AC3E}">
        <p14:creationId xmlns:p14="http://schemas.microsoft.com/office/powerpoint/2010/main" val="414919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F1DEDF4-0A98-719F-0B3D-4F90C8DD9311}"/>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40DB5-1355-9D09-51A3-D5724E0119F0}"/>
              </a:ext>
            </a:extLst>
          </p:cNvPr>
          <p:cNvSpPr>
            <a:spLocks noGrp="1"/>
          </p:cNvSpPr>
          <p:nvPr>
            <p:ph type="title"/>
          </p:nvPr>
        </p:nvSpPr>
        <p:spPr>
          <a:xfrm>
            <a:off x="838200" y="365125"/>
            <a:ext cx="10515600" cy="1325563"/>
          </a:xfrm>
        </p:spPr>
        <p:txBody>
          <a:bodyPr>
            <a:normAutofit/>
          </a:bodyPr>
          <a:lstStyle/>
          <a:p>
            <a:r>
              <a:rPr lang="en-US"/>
              <a:t>Derivation of ADM Action</a:t>
            </a:r>
          </a:p>
        </p:txBody>
      </p:sp>
      <p:graphicFrame>
        <p:nvGraphicFramePr>
          <p:cNvPr id="7" name="Content Placeholder 2">
            <a:extLst>
              <a:ext uri="{FF2B5EF4-FFF2-40B4-BE49-F238E27FC236}">
                <a16:creationId xmlns:a16="http://schemas.microsoft.com/office/drawing/2014/main" id="{70AEB48B-364E-F5E2-BDEB-49335563E16F}"/>
              </a:ext>
            </a:extLst>
          </p:cNvPr>
          <p:cNvGraphicFramePr>
            <a:graphicFrameLocks noGrp="1"/>
          </p:cNvGraphicFramePr>
          <p:nvPr>
            <p:ph idx="1"/>
            <p:extLst>
              <p:ext uri="{D42A27DB-BD31-4B8C-83A1-F6EECF244321}">
                <p14:modId xmlns:p14="http://schemas.microsoft.com/office/powerpoint/2010/main" val="13795537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64519AA-16D2-E43D-B1FD-C186D83E957D}"/>
              </a:ext>
            </a:extLst>
          </p:cNvPr>
          <p:cNvPicPr>
            <a:picLocks noChangeAspect="1"/>
          </p:cNvPicPr>
          <p:nvPr/>
        </p:nvPicPr>
        <p:blipFill>
          <a:blip r:embed="rId8"/>
          <a:stretch>
            <a:fillRect/>
          </a:stretch>
        </p:blipFill>
        <p:spPr>
          <a:xfrm>
            <a:off x="10496722" y="3515894"/>
            <a:ext cx="459604" cy="370648"/>
          </a:xfrm>
          <a:prstGeom prst="rect">
            <a:avLst/>
          </a:prstGeom>
        </p:spPr>
      </p:pic>
    </p:spTree>
    <p:extLst>
      <p:ext uri="{BB962C8B-B14F-4D97-AF65-F5344CB8AC3E}">
        <p14:creationId xmlns:p14="http://schemas.microsoft.com/office/powerpoint/2010/main" val="78686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46DD-54F7-5FCD-3E56-9D6D531D8B88}"/>
              </a:ext>
            </a:extLst>
          </p:cNvPr>
          <p:cNvSpPr>
            <a:spLocks noGrp="1"/>
          </p:cNvSpPr>
          <p:nvPr>
            <p:ph type="title"/>
          </p:nvPr>
        </p:nvSpPr>
        <p:spPr/>
        <p:txBody>
          <a:bodyPr/>
          <a:lstStyle/>
          <a:p>
            <a:r>
              <a:rPr lang="en-US" dirty="0"/>
              <a:t>ADM Action</a:t>
            </a:r>
          </a:p>
        </p:txBody>
      </p:sp>
      <p:sp>
        <p:nvSpPr>
          <p:cNvPr id="5" name="Down Arrow 4">
            <a:extLst>
              <a:ext uri="{FF2B5EF4-FFF2-40B4-BE49-F238E27FC236}">
                <a16:creationId xmlns:a16="http://schemas.microsoft.com/office/drawing/2014/main" id="{FF8FC6AF-0FB6-CEF1-22B2-1D5E64AAF5B7}"/>
              </a:ext>
            </a:extLst>
          </p:cNvPr>
          <p:cNvSpPr/>
          <p:nvPr/>
        </p:nvSpPr>
        <p:spPr>
          <a:xfrm>
            <a:off x="8766896" y="4434852"/>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8F4FD524-F1B6-6DAB-EDF1-3D58E9784BB2}"/>
              </a:ext>
            </a:extLst>
          </p:cNvPr>
          <p:cNvSpPr/>
          <p:nvPr/>
        </p:nvSpPr>
        <p:spPr>
          <a:xfrm>
            <a:off x="6055895" y="4266202"/>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446F73A9-AA24-913F-3766-5001D3CBDA18}"/>
              </a:ext>
            </a:extLst>
          </p:cNvPr>
          <p:cNvSpPr/>
          <p:nvPr/>
        </p:nvSpPr>
        <p:spPr>
          <a:xfrm>
            <a:off x="7210029" y="3272784"/>
            <a:ext cx="216407" cy="463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2CE906-C2ED-8823-A3FF-7506982A5493}"/>
              </a:ext>
            </a:extLst>
          </p:cNvPr>
          <p:cNvSpPr txBox="1"/>
          <p:nvPr/>
        </p:nvSpPr>
        <p:spPr>
          <a:xfrm>
            <a:off x="5173484" y="4733448"/>
            <a:ext cx="2036545" cy="701089"/>
          </a:xfrm>
          <a:prstGeom prst="rect">
            <a:avLst/>
          </a:prstGeom>
          <a:noFill/>
        </p:spPr>
        <p:txBody>
          <a:bodyPr wrap="square" rtlCol="0">
            <a:spAutoFit/>
          </a:bodyPr>
          <a:lstStyle/>
          <a:p>
            <a:pPr algn="ctr" defTabSz="877824">
              <a:spcAft>
                <a:spcPts val="600"/>
              </a:spcAft>
            </a:pPr>
            <a:r>
              <a:rPr lang="en-US" sz="1728" dirty="0"/>
              <a:t>Determinant</a:t>
            </a:r>
          </a:p>
          <a:p>
            <a:pPr algn="ctr" defTabSz="877824">
              <a:spcAft>
                <a:spcPts val="600"/>
              </a:spcAft>
            </a:pPr>
            <a:r>
              <a:rPr lang="en-US" sz="1728" kern="1200" dirty="0">
                <a:solidFill>
                  <a:schemeClr val="tx1"/>
                </a:solidFill>
                <a:latin typeface="+mn-lt"/>
                <a:ea typeface="+mn-ea"/>
                <a:cs typeface="+mn-cs"/>
              </a:rPr>
              <a:t>Of sp</a:t>
            </a:r>
            <a:r>
              <a:rPr lang="en-US" sz="1728" dirty="0"/>
              <a:t>atial metric</a:t>
            </a:r>
            <a:endParaRPr lang="en-US" sz="1728" kern="1200" dirty="0">
              <a:solidFill>
                <a:schemeClr val="tx1"/>
              </a:solidFill>
              <a:latin typeface="+mn-lt"/>
              <a:ea typeface="+mn-ea"/>
              <a:cs typeface="+mn-cs"/>
            </a:endParaRPr>
          </a:p>
        </p:txBody>
      </p:sp>
      <p:sp>
        <p:nvSpPr>
          <p:cNvPr id="10" name="TextBox 9">
            <a:extLst>
              <a:ext uri="{FF2B5EF4-FFF2-40B4-BE49-F238E27FC236}">
                <a16:creationId xmlns:a16="http://schemas.microsoft.com/office/drawing/2014/main" id="{9EB90C41-08E2-EB73-1E2E-8F8C9B10A3EA}"/>
              </a:ext>
            </a:extLst>
          </p:cNvPr>
          <p:cNvSpPr txBox="1"/>
          <p:nvPr/>
        </p:nvSpPr>
        <p:spPr>
          <a:xfrm>
            <a:off x="8102201" y="4953814"/>
            <a:ext cx="1329390" cy="624145"/>
          </a:xfrm>
          <a:prstGeom prst="rect">
            <a:avLst/>
          </a:prstGeom>
          <a:noFill/>
        </p:spPr>
        <p:txBody>
          <a:bodyPr wrap="square" rtlCol="0">
            <a:spAutoFit/>
          </a:bodyPr>
          <a:lstStyle/>
          <a:p>
            <a:pPr algn="ctr" defTabSz="877824">
              <a:spcAft>
                <a:spcPts val="600"/>
              </a:spcAft>
            </a:pPr>
            <a:r>
              <a:rPr lang="en-US" sz="1728" dirty="0"/>
              <a:t>Ricci Scalar of 3D Space</a:t>
            </a:r>
            <a:endParaRPr lang="en-US" sz="1728" kern="1200" dirty="0">
              <a:solidFill>
                <a:schemeClr val="tx1"/>
              </a:solidFill>
              <a:latin typeface="+mn-lt"/>
              <a:ea typeface="+mn-ea"/>
              <a:cs typeface="+mn-cs"/>
            </a:endParaRPr>
          </a:p>
        </p:txBody>
      </p:sp>
      <p:sp>
        <p:nvSpPr>
          <p:cNvPr id="11" name="TextBox 10">
            <a:extLst>
              <a:ext uri="{FF2B5EF4-FFF2-40B4-BE49-F238E27FC236}">
                <a16:creationId xmlns:a16="http://schemas.microsoft.com/office/drawing/2014/main" id="{B48F567A-7E3F-6371-53FC-D09FB1AD791F}"/>
              </a:ext>
            </a:extLst>
          </p:cNvPr>
          <p:cNvSpPr txBox="1"/>
          <p:nvPr/>
        </p:nvSpPr>
        <p:spPr>
          <a:xfrm>
            <a:off x="5824151" y="2412268"/>
            <a:ext cx="3506524" cy="890052"/>
          </a:xfrm>
          <a:prstGeom prst="rect">
            <a:avLst/>
          </a:prstGeom>
          <a:noFill/>
        </p:spPr>
        <p:txBody>
          <a:bodyPr wrap="square" rtlCol="0">
            <a:spAutoFit/>
          </a:bodyPr>
          <a:lstStyle/>
          <a:p>
            <a:pPr algn="ctr" defTabSz="877824">
              <a:spcAft>
                <a:spcPts val="600"/>
              </a:spcAft>
            </a:pPr>
            <a:r>
              <a:rPr lang="en-US" sz="1728" dirty="0"/>
              <a:t>Extrinsic curvature tensor representing how the spatial slices are embedded in spacetime</a:t>
            </a:r>
            <a:endParaRPr lang="en-US" sz="1728" kern="1200" dirty="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3FA4221B-970A-1D7B-E5BB-B7E2D87A5C24}"/>
              </a:ext>
            </a:extLst>
          </p:cNvPr>
          <p:cNvPicPr>
            <a:picLocks noChangeAspect="1"/>
          </p:cNvPicPr>
          <p:nvPr/>
        </p:nvPicPr>
        <p:blipFill>
          <a:blip r:embed="rId3"/>
          <a:stretch>
            <a:fillRect/>
          </a:stretch>
        </p:blipFill>
        <p:spPr>
          <a:xfrm>
            <a:off x="2220285" y="3744421"/>
            <a:ext cx="8104034" cy="720067"/>
          </a:xfrm>
          <a:prstGeom prst="rect">
            <a:avLst/>
          </a:prstGeom>
        </p:spPr>
      </p:pic>
      <p:sp>
        <p:nvSpPr>
          <p:cNvPr id="17" name="Content Placeholder 16">
            <a:extLst>
              <a:ext uri="{FF2B5EF4-FFF2-40B4-BE49-F238E27FC236}">
                <a16:creationId xmlns:a16="http://schemas.microsoft.com/office/drawing/2014/main" id="{BD0BF9DC-875D-2DAD-FE8B-3C8DB8B72F02}"/>
              </a:ext>
            </a:extLst>
          </p:cNvPr>
          <p:cNvSpPr>
            <a:spLocks noGrp="1"/>
          </p:cNvSpPr>
          <p:nvPr>
            <p:ph idx="1"/>
          </p:nvPr>
        </p:nvSpPr>
        <p:spPr/>
        <p:txBody>
          <a:bodyPr/>
          <a:lstStyle/>
          <a:p>
            <a:pPr marL="0" indent="0">
              <a:buNone/>
            </a:pPr>
            <a:endParaRPr lang="en-US" dirty="0"/>
          </a:p>
        </p:txBody>
      </p:sp>
      <p:pic>
        <p:nvPicPr>
          <p:cNvPr id="18" name="Picture 17">
            <a:extLst>
              <a:ext uri="{FF2B5EF4-FFF2-40B4-BE49-F238E27FC236}">
                <a16:creationId xmlns:a16="http://schemas.microsoft.com/office/drawing/2014/main" id="{DC281797-816D-11A1-DD37-CAB94F8AFFC4}"/>
              </a:ext>
            </a:extLst>
          </p:cNvPr>
          <p:cNvPicPr>
            <a:picLocks noChangeAspect="1"/>
          </p:cNvPicPr>
          <p:nvPr/>
        </p:nvPicPr>
        <p:blipFill>
          <a:blip r:embed="rId4"/>
          <a:stretch>
            <a:fillRect/>
          </a:stretch>
        </p:blipFill>
        <p:spPr>
          <a:xfrm>
            <a:off x="8609399" y="230188"/>
            <a:ext cx="2832100" cy="927100"/>
          </a:xfrm>
          <a:prstGeom prst="rect">
            <a:avLst/>
          </a:prstGeom>
        </p:spPr>
      </p:pic>
      <p:sp>
        <p:nvSpPr>
          <p:cNvPr id="19" name="Bent-Up Arrow 18">
            <a:extLst>
              <a:ext uri="{FF2B5EF4-FFF2-40B4-BE49-F238E27FC236}">
                <a16:creationId xmlns:a16="http://schemas.microsoft.com/office/drawing/2014/main" id="{DB025784-124C-37ED-A2B2-43A221989963}"/>
              </a:ext>
            </a:extLst>
          </p:cNvPr>
          <p:cNvSpPr/>
          <p:nvPr/>
        </p:nvSpPr>
        <p:spPr>
          <a:xfrm>
            <a:off x="8983303" y="1029272"/>
            <a:ext cx="1190427" cy="27184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1ECF729-1B97-63A2-F530-80B45B4A2E7F}"/>
              </a:ext>
            </a:extLst>
          </p:cNvPr>
          <p:cNvSpPr txBox="1"/>
          <p:nvPr/>
        </p:nvSpPr>
        <p:spPr>
          <a:xfrm>
            <a:off x="6651243" y="852175"/>
            <a:ext cx="2602797" cy="646331"/>
          </a:xfrm>
          <a:prstGeom prst="rect">
            <a:avLst/>
          </a:prstGeom>
          <a:noFill/>
        </p:spPr>
        <p:txBody>
          <a:bodyPr wrap="square" rtlCol="0">
            <a:spAutoFit/>
          </a:bodyPr>
          <a:lstStyle/>
          <a:p>
            <a:r>
              <a:rPr lang="en-US" dirty="0"/>
              <a:t>Decomposes 4D of the Einstein-Hilbert Action</a:t>
            </a:r>
          </a:p>
        </p:txBody>
      </p:sp>
    </p:spTree>
    <p:extLst>
      <p:ext uri="{BB962C8B-B14F-4D97-AF65-F5344CB8AC3E}">
        <p14:creationId xmlns:p14="http://schemas.microsoft.com/office/powerpoint/2010/main" val="411738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5BBBD-1625-B30A-8079-91DC2D244CA8}"/>
              </a:ext>
            </a:extLst>
          </p:cNvPr>
          <p:cNvSpPr>
            <a:spLocks noGrp="1"/>
          </p:cNvSpPr>
          <p:nvPr>
            <p:ph type="title"/>
          </p:nvPr>
        </p:nvSpPr>
        <p:spPr>
          <a:xfrm>
            <a:off x="686834" y="1153572"/>
            <a:ext cx="3200400" cy="4461163"/>
          </a:xfrm>
        </p:spPr>
        <p:txBody>
          <a:bodyPr>
            <a:normAutofit/>
          </a:bodyPr>
          <a:lstStyle/>
          <a:p>
            <a:r>
              <a:rPr lang="en-US">
                <a:solidFill>
                  <a:srgbClr val="FFFFFF"/>
                </a:solidFill>
              </a:rPr>
              <a:t>Summary</a:t>
            </a:r>
          </a:p>
        </p:txBody>
      </p:sp>
      <p:sp>
        <p:nvSpPr>
          <p:cNvPr id="2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DD72C4A-6315-06ED-B4EC-ECBB34DE92E2}"/>
              </a:ext>
            </a:extLst>
          </p:cNvPr>
          <p:cNvSpPr>
            <a:spLocks noGrp="1"/>
          </p:cNvSpPr>
          <p:nvPr>
            <p:ph idx="1"/>
          </p:nvPr>
        </p:nvSpPr>
        <p:spPr>
          <a:xfrm>
            <a:off x="4447308" y="591344"/>
            <a:ext cx="6906491" cy="5585619"/>
          </a:xfrm>
        </p:spPr>
        <p:txBody>
          <a:bodyPr anchor="ctr">
            <a:normAutofit/>
          </a:bodyPr>
          <a:lstStyle/>
          <a:p>
            <a:pPr marL="0" indent="0" algn="ctr">
              <a:lnSpc>
                <a:spcPct val="150000"/>
              </a:lnSpc>
              <a:buNone/>
            </a:pPr>
            <a:r>
              <a:rPr lang="en-US" b="0" i="1" dirty="0">
                <a:effectLst/>
                <a:latin typeface="Söhne"/>
              </a:rPr>
              <a:t>The </a:t>
            </a:r>
            <a:r>
              <a:rPr lang="en-US" b="1" i="1" dirty="0">
                <a:effectLst/>
                <a:latin typeface="Söhne"/>
              </a:rPr>
              <a:t>"3+1 decomposition" </a:t>
            </a:r>
            <a:r>
              <a:rPr lang="en-US" b="0" i="1" dirty="0">
                <a:effectLst/>
                <a:latin typeface="Söhne"/>
              </a:rPr>
              <a:t>is a </a:t>
            </a:r>
            <a:r>
              <a:rPr lang="en-US" b="0" i="1" dirty="0">
                <a:effectLst/>
                <a:highlight>
                  <a:srgbClr val="FFFF00"/>
                </a:highlight>
                <a:latin typeface="Söhne"/>
              </a:rPr>
              <a:t>method of breaking down spacetime into more manageable parts for analysis</a:t>
            </a:r>
            <a:r>
              <a:rPr lang="en-US" b="0" i="1" dirty="0">
                <a:effectLst/>
                <a:latin typeface="Söhne"/>
              </a:rPr>
              <a:t>, while the </a:t>
            </a:r>
            <a:r>
              <a:rPr lang="en-US" b="1" i="1" dirty="0">
                <a:effectLst/>
                <a:latin typeface="Söhne"/>
              </a:rPr>
              <a:t>"ADM action" </a:t>
            </a:r>
            <a:r>
              <a:rPr lang="en-US" b="0" i="1" dirty="0">
                <a:effectLst/>
                <a:highlight>
                  <a:srgbClr val="00FF00"/>
                </a:highlight>
                <a:latin typeface="Söhne"/>
              </a:rPr>
              <a:t>is a reformulation of the action principle of General Relativity in terms of these decomposed parts</a:t>
            </a:r>
            <a:endParaRPr lang="en-US" i="1" dirty="0"/>
          </a:p>
        </p:txBody>
      </p:sp>
    </p:spTree>
    <p:extLst>
      <p:ext uri="{BB962C8B-B14F-4D97-AF65-F5344CB8AC3E}">
        <p14:creationId xmlns:p14="http://schemas.microsoft.com/office/powerpoint/2010/main" val="66950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looking at a computer screen&#10;&#10;Description automatically generated">
            <a:extLst>
              <a:ext uri="{FF2B5EF4-FFF2-40B4-BE49-F238E27FC236}">
                <a16:creationId xmlns:a16="http://schemas.microsoft.com/office/drawing/2014/main" id="{D722A74D-9DB2-AD84-72DF-F6D35DB00FAF}"/>
              </a:ext>
            </a:extLst>
          </p:cNvPr>
          <p:cNvPicPr>
            <a:picLocks noGrp="1" noChangeAspect="1"/>
          </p:cNvPicPr>
          <p:nvPr>
            <p:ph idx="1"/>
          </p:nvPr>
        </p:nvPicPr>
        <p:blipFill rotWithShape="1">
          <a:blip r:embed="rId3"/>
          <a:srcRect t="1158" b="6785"/>
          <a:stretch/>
        </p:blipFill>
        <p:spPr>
          <a:xfrm>
            <a:off x="457200" y="457200"/>
            <a:ext cx="11277600" cy="5943600"/>
          </a:xfrm>
          <a:prstGeom prst="rect">
            <a:avLst/>
          </a:prstGeom>
        </p:spPr>
      </p:pic>
    </p:spTree>
    <p:extLst>
      <p:ext uri="{BB962C8B-B14F-4D97-AF65-F5344CB8AC3E}">
        <p14:creationId xmlns:p14="http://schemas.microsoft.com/office/powerpoint/2010/main" val="123349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D947-F506-4DB8-2A9F-85668A8172E7}"/>
              </a:ext>
            </a:extLst>
          </p:cNvPr>
          <p:cNvSpPr>
            <a:spLocks noGrp="1"/>
          </p:cNvSpPr>
          <p:nvPr>
            <p:ph type="title"/>
          </p:nvPr>
        </p:nvSpPr>
        <p:spPr/>
        <p:txBody>
          <a:bodyPr/>
          <a:lstStyle/>
          <a:p>
            <a:r>
              <a:rPr lang="en-US" dirty="0"/>
              <a:t>Applications</a:t>
            </a:r>
          </a:p>
        </p:txBody>
      </p:sp>
      <p:graphicFrame>
        <p:nvGraphicFramePr>
          <p:cNvPr id="9" name="Content Placeholder 2">
            <a:extLst>
              <a:ext uri="{FF2B5EF4-FFF2-40B4-BE49-F238E27FC236}">
                <a16:creationId xmlns:a16="http://schemas.microsoft.com/office/drawing/2014/main" id="{8AC0F31E-725A-55FF-C2CF-7CC454AADB10}"/>
              </a:ext>
            </a:extLst>
          </p:cNvPr>
          <p:cNvGraphicFramePr>
            <a:graphicFrameLocks noGrp="1"/>
          </p:cNvGraphicFramePr>
          <p:nvPr>
            <p:ph idx="1"/>
            <p:extLst>
              <p:ext uri="{D42A27DB-BD31-4B8C-83A1-F6EECF244321}">
                <p14:modId xmlns:p14="http://schemas.microsoft.com/office/powerpoint/2010/main" val="34039053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067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34">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33EA-0BF0-5287-FAC5-D1773DA150AF}"/>
              </a:ext>
            </a:extLst>
          </p:cNvPr>
          <p:cNvSpPr>
            <a:spLocks noGrp="1"/>
          </p:cNvSpPr>
          <p:nvPr>
            <p:ph type="title"/>
          </p:nvPr>
        </p:nvSpPr>
        <p:spPr>
          <a:xfrm>
            <a:off x="838201" y="365125"/>
            <a:ext cx="3816095" cy="1938076"/>
          </a:xfrm>
        </p:spPr>
        <p:txBody>
          <a:bodyPr>
            <a:normAutofit/>
          </a:bodyPr>
          <a:lstStyle/>
          <a:p>
            <a:r>
              <a:rPr lang="en-US" sz="3700" dirty="0"/>
              <a:t>Brief Introduction to General Relativity</a:t>
            </a:r>
          </a:p>
        </p:txBody>
      </p:sp>
      <p:sp>
        <p:nvSpPr>
          <p:cNvPr id="3" name="Content Placeholder 2">
            <a:extLst>
              <a:ext uri="{FF2B5EF4-FFF2-40B4-BE49-F238E27FC236}">
                <a16:creationId xmlns:a16="http://schemas.microsoft.com/office/drawing/2014/main" id="{1378E729-3EDC-19A6-1D2D-3F607806D9D0}"/>
              </a:ext>
            </a:extLst>
          </p:cNvPr>
          <p:cNvSpPr>
            <a:spLocks noGrp="1"/>
          </p:cNvSpPr>
          <p:nvPr>
            <p:ph idx="1"/>
          </p:nvPr>
        </p:nvSpPr>
        <p:spPr>
          <a:xfrm>
            <a:off x="428368" y="2482589"/>
            <a:ext cx="4225929" cy="4157108"/>
          </a:xfrm>
        </p:spPr>
        <p:txBody>
          <a:bodyPr>
            <a:noAutofit/>
          </a:bodyPr>
          <a:lstStyle/>
          <a:p>
            <a:pPr marL="0" indent="0" algn="ctr">
              <a:lnSpc>
                <a:spcPct val="100000"/>
              </a:lnSpc>
              <a:buNone/>
            </a:pPr>
            <a:r>
              <a:rPr lang="en-US" sz="2000" i="1" dirty="0">
                <a:highlight>
                  <a:srgbClr val="00FF00"/>
                </a:highlight>
              </a:rPr>
              <a:t>Space and time are fixed; gravity is “mysterious” action-at-a-distance and it acts WITHIN space and time</a:t>
            </a:r>
          </a:p>
          <a:p>
            <a:pPr algn="ctr"/>
            <a:endParaRPr lang="en-US" sz="2000" i="1" dirty="0"/>
          </a:p>
          <a:p>
            <a:pPr algn="ctr"/>
            <a:endParaRPr lang="en-US" sz="2000" i="1" dirty="0"/>
          </a:p>
          <a:p>
            <a:pPr algn="ctr"/>
            <a:endParaRPr lang="en-US" sz="2000" i="1" dirty="0"/>
          </a:p>
          <a:p>
            <a:pPr marL="0" indent="0" algn="ctr">
              <a:buNone/>
            </a:pPr>
            <a:endParaRPr lang="en-US" sz="2000" i="1" dirty="0"/>
          </a:p>
          <a:p>
            <a:pPr marL="0" indent="0" algn="ctr">
              <a:buNone/>
            </a:pPr>
            <a:endParaRPr lang="en-US" sz="2000" i="1" dirty="0"/>
          </a:p>
          <a:p>
            <a:pPr marL="0" indent="0" algn="ctr">
              <a:buNone/>
            </a:pPr>
            <a:r>
              <a:rPr lang="en-US" sz="2000" i="1" dirty="0">
                <a:highlight>
                  <a:srgbClr val="FFFF00"/>
                </a:highlight>
              </a:rPr>
              <a:t>Gravity is </a:t>
            </a:r>
            <a:r>
              <a:rPr lang="en-US" sz="2000" b="1" i="1" u="sng" dirty="0">
                <a:highlight>
                  <a:srgbClr val="FFFF00"/>
                </a:highlight>
              </a:rPr>
              <a:t>NOT</a:t>
            </a:r>
            <a:r>
              <a:rPr lang="en-US" sz="2000" i="1" dirty="0">
                <a:highlight>
                  <a:srgbClr val="FFFF00"/>
                </a:highlight>
              </a:rPr>
              <a:t> a force; it is something that emerges from the interaction of space and massive objects</a:t>
            </a:r>
          </a:p>
          <a:p>
            <a:pPr algn="ctr"/>
            <a:endParaRPr lang="en-US" sz="2000" dirty="0"/>
          </a:p>
          <a:p>
            <a:pPr marL="0" indent="0" algn="ctr">
              <a:buNone/>
            </a:pPr>
            <a:endParaRPr lang="en-US" sz="2000" dirty="0"/>
          </a:p>
        </p:txBody>
      </p:sp>
      <p:pic>
        <p:nvPicPr>
          <p:cNvPr id="1028" name="Picture 4" descr="Isaac Newton - Quotes, Facts &amp; Laws">
            <a:extLst>
              <a:ext uri="{FF2B5EF4-FFF2-40B4-BE49-F238E27FC236}">
                <a16:creationId xmlns:a16="http://schemas.microsoft.com/office/drawing/2014/main" id="{6A949FC2-938E-CE8E-8ECA-B38EE0CF6F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54" r="-3" b="27051"/>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lbert Einstein | World-famous theoretical physicist | New ...">
            <a:extLst>
              <a:ext uri="{FF2B5EF4-FFF2-40B4-BE49-F238E27FC236}">
                <a16:creationId xmlns:a16="http://schemas.microsoft.com/office/drawing/2014/main" id="{3BD0E4EF-2220-53F0-554F-B206CAD082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92" b="4325"/>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0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74B74-C43D-CFFD-94CC-D3D4B4058E8B}"/>
              </a:ext>
            </a:extLst>
          </p:cNvPr>
          <p:cNvSpPr>
            <a:spLocks noGrp="1"/>
          </p:cNvSpPr>
          <p:nvPr>
            <p:ph type="title"/>
          </p:nvPr>
        </p:nvSpPr>
        <p:spPr>
          <a:xfrm>
            <a:off x="589560" y="856180"/>
            <a:ext cx="5279408" cy="1128068"/>
          </a:xfrm>
        </p:spPr>
        <p:txBody>
          <a:bodyPr anchor="ctr">
            <a:normAutofit/>
          </a:bodyPr>
          <a:lstStyle/>
          <a:p>
            <a:r>
              <a:rPr lang="en-US" sz="3700"/>
              <a:t>Key Elements of General Relativity</a:t>
            </a:r>
          </a:p>
        </p:txBody>
      </p:sp>
      <p:grpSp>
        <p:nvGrpSpPr>
          <p:cNvPr id="2069" name="Group 206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5" name="Rectangle 206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8" name="Rectangle 206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CCA6387-BD30-6B59-5D31-D4D3801E523E}"/>
              </a:ext>
            </a:extLst>
          </p:cNvPr>
          <p:cNvSpPr>
            <a:spLocks noGrp="1"/>
          </p:cNvSpPr>
          <p:nvPr>
            <p:ph idx="1"/>
          </p:nvPr>
        </p:nvSpPr>
        <p:spPr>
          <a:xfrm>
            <a:off x="590719" y="2330505"/>
            <a:ext cx="5278066" cy="3979585"/>
          </a:xfrm>
        </p:spPr>
        <p:txBody>
          <a:bodyPr anchor="ctr">
            <a:normAutofit/>
          </a:bodyPr>
          <a:lstStyle/>
          <a:p>
            <a:pPr marL="457200" indent="-457200">
              <a:buAutoNum type="arabicPeriod"/>
            </a:pPr>
            <a:r>
              <a:rPr lang="en-US" sz="2000" dirty="0"/>
              <a:t>Spacetime Fabric</a:t>
            </a:r>
          </a:p>
          <a:p>
            <a:pPr marL="457200" indent="-457200">
              <a:buAutoNum type="arabicPeriod"/>
            </a:pPr>
            <a:r>
              <a:rPr lang="en-US" sz="2000" dirty="0"/>
              <a:t>Gravity as Curvature</a:t>
            </a:r>
          </a:p>
          <a:p>
            <a:pPr marL="457200" indent="-457200">
              <a:buAutoNum type="arabicPeriod"/>
            </a:pPr>
            <a:r>
              <a:rPr lang="en-US" sz="2000" dirty="0"/>
              <a:t>Equivalence Principle</a:t>
            </a:r>
          </a:p>
          <a:p>
            <a:pPr marL="457200" indent="-457200">
              <a:buAutoNum type="arabicPeriod"/>
            </a:pPr>
            <a:r>
              <a:rPr lang="en-US" sz="2000" dirty="0"/>
              <a:t>Einstein’s Field Equations</a:t>
            </a:r>
          </a:p>
          <a:p>
            <a:pPr marL="0" indent="0">
              <a:buNone/>
            </a:pPr>
            <a:endParaRPr lang="en-US" sz="2000" i="1" dirty="0"/>
          </a:p>
          <a:p>
            <a:pPr marL="0" indent="0">
              <a:buNone/>
            </a:pPr>
            <a:endParaRPr lang="en-US" sz="2000" dirty="0"/>
          </a:p>
          <a:p>
            <a:pPr marL="0" indent="0">
              <a:buNone/>
            </a:pPr>
            <a:endParaRPr lang="en-US" sz="2000" dirty="0"/>
          </a:p>
          <a:p>
            <a:pPr marL="0" indent="0">
              <a:buNone/>
            </a:pPr>
            <a:endParaRPr lang="en-US" sz="2000" dirty="0"/>
          </a:p>
        </p:txBody>
      </p:sp>
      <p:sp>
        <p:nvSpPr>
          <p:cNvPr id="2070" name="Rectangle 206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instein Field Equation - Definition, Equation &amp; Derivation">
            <a:extLst>
              <a:ext uri="{FF2B5EF4-FFF2-40B4-BE49-F238E27FC236}">
                <a16:creationId xmlns:a16="http://schemas.microsoft.com/office/drawing/2014/main" id="{0D971C0C-350C-A5F5-3B19-9CB192E33D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626479"/>
            <a:ext cx="4397433" cy="2429581"/>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Figured I’d add a mass in there.&#10;See also: previous GIF.">
            <a:extLst>
              <a:ext uri="{FF2B5EF4-FFF2-40B4-BE49-F238E27FC236}">
                <a16:creationId xmlns:a16="http://schemas.microsoft.com/office/drawing/2014/main" id="{9576226F-1AFD-B391-527C-A27509FDA7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1829" y="3707894"/>
            <a:ext cx="2518756" cy="2518756"/>
          </a:xfrm>
          <a:prstGeom prst="rect">
            <a:avLst/>
          </a:prstGeom>
          <a:noFill/>
          <a:extLst>
            <a:ext uri="{909E8E84-426E-40DD-AFC4-6F175D3DCCD1}">
              <a14:hiddenFill xmlns:a14="http://schemas.microsoft.com/office/drawing/2010/main">
                <a:solidFill>
                  <a:srgbClr val="FFFFFF"/>
                </a:solidFill>
              </a14:hiddenFill>
            </a:ext>
          </a:extLst>
        </p:spPr>
      </p:pic>
      <p:sp>
        <p:nvSpPr>
          <p:cNvPr id="6" name="Bent-Up Arrow 5">
            <a:extLst>
              <a:ext uri="{FF2B5EF4-FFF2-40B4-BE49-F238E27FC236}">
                <a16:creationId xmlns:a16="http://schemas.microsoft.com/office/drawing/2014/main" id="{478C193D-FD6A-CB1A-CF0A-2C9651710C7B}"/>
              </a:ext>
            </a:extLst>
          </p:cNvPr>
          <p:cNvSpPr/>
          <p:nvPr/>
        </p:nvSpPr>
        <p:spPr>
          <a:xfrm rot="5400000">
            <a:off x="1018938" y="4402980"/>
            <a:ext cx="724930" cy="40365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E49B9D-734C-70B4-31D2-8EF860C364F9}"/>
              </a:ext>
            </a:extLst>
          </p:cNvPr>
          <p:cNvSpPr txBox="1"/>
          <p:nvPr/>
        </p:nvSpPr>
        <p:spPr>
          <a:xfrm>
            <a:off x="1651415" y="4552402"/>
            <a:ext cx="2512541" cy="2031325"/>
          </a:xfrm>
          <a:prstGeom prst="rect">
            <a:avLst/>
          </a:prstGeom>
          <a:noFill/>
        </p:spPr>
        <p:txBody>
          <a:bodyPr wrap="square" rtlCol="0">
            <a:spAutoFit/>
          </a:bodyPr>
          <a:lstStyle/>
          <a:p>
            <a:r>
              <a:rPr lang="en-US" sz="1800" i="1" dirty="0"/>
              <a:t>These equations describe how the presence of mass and energy “tells” spacetime </a:t>
            </a:r>
            <a:r>
              <a:rPr lang="en-US" sz="1800" i="1" dirty="0">
                <a:highlight>
                  <a:srgbClr val="FFFF00"/>
                </a:highlight>
              </a:rPr>
              <a:t>how to curve</a:t>
            </a:r>
            <a:r>
              <a:rPr lang="en-US" sz="1800" i="1" dirty="0"/>
              <a:t>, and this curvature “tells” objects </a:t>
            </a:r>
            <a:r>
              <a:rPr lang="en-US" sz="1800" i="1" dirty="0">
                <a:highlight>
                  <a:srgbClr val="FFFF00"/>
                </a:highlight>
              </a:rPr>
              <a:t>how to move</a:t>
            </a:r>
          </a:p>
          <a:p>
            <a:endParaRPr lang="en-US" dirty="0"/>
          </a:p>
        </p:txBody>
      </p:sp>
    </p:spTree>
    <p:extLst>
      <p:ext uri="{BB962C8B-B14F-4D97-AF65-F5344CB8AC3E}">
        <p14:creationId xmlns:p14="http://schemas.microsoft.com/office/powerpoint/2010/main" val="51483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BFFB2-096D-E4D2-1707-EA54241C0620}"/>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GR in a nutshell</a:t>
            </a:r>
          </a:p>
        </p:txBody>
      </p:sp>
      <p:pic>
        <p:nvPicPr>
          <p:cNvPr id="3074" name="Picture 2" descr="J.A.wheeler quote! | Quantum world, New quantum, Theoretical physics">
            <a:extLst>
              <a:ext uri="{FF2B5EF4-FFF2-40B4-BE49-F238E27FC236}">
                <a16:creationId xmlns:a16="http://schemas.microsoft.com/office/drawing/2014/main" id="{6DD796EB-A343-2995-9919-9C3ABB0859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18287" y="579473"/>
            <a:ext cx="8755425" cy="422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6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B891C-50CA-D401-749C-16DE255DE9C8}"/>
              </a:ext>
            </a:extLst>
          </p:cNvPr>
          <p:cNvSpPr>
            <a:spLocks noGrp="1"/>
          </p:cNvSpPr>
          <p:nvPr>
            <p:ph type="title"/>
          </p:nvPr>
        </p:nvSpPr>
        <p:spPr>
          <a:xfrm>
            <a:off x="640080" y="325369"/>
            <a:ext cx="4368602" cy="1956841"/>
          </a:xfrm>
        </p:spPr>
        <p:txBody>
          <a:bodyPr anchor="b">
            <a:normAutofit/>
          </a:bodyPr>
          <a:lstStyle/>
          <a:p>
            <a:r>
              <a:rPr lang="en-US" sz="5000"/>
              <a:t>History of ADM formalism</a:t>
            </a:r>
          </a:p>
        </p:txBody>
      </p:sp>
      <p:sp>
        <p:nvSpPr>
          <p:cNvPr id="41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Content Placeholder 4101">
            <a:extLst>
              <a:ext uri="{FF2B5EF4-FFF2-40B4-BE49-F238E27FC236}">
                <a16:creationId xmlns:a16="http://schemas.microsoft.com/office/drawing/2014/main" id="{B7971072-FCDE-1E40-C657-27590A24FADD}"/>
              </a:ext>
            </a:extLst>
          </p:cNvPr>
          <p:cNvSpPr>
            <a:spLocks noGrp="1"/>
          </p:cNvSpPr>
          <p:nvPr>
            <p:ph idx="1"/>
          </p:nvPr>
        </p:nvSpPr>
        <p:spPr>
          <a:xfrm>
            <a:off x="640080" y="2872899"/>
            <a:ext cx="4243589" cy="3320668"/>
          </a:xfrm>
        </p:spPr>
        <p:txBody>
          <a:bodyPr>
            <a:normAutofit lnSpcReduction="10000"/>
          </a:bodyPr>
          <a:lstStyle/>
          <a:p>
            <a:r>
              <a:rPr lang="en-US" sz="2200" dirty="0"/>
              <a:t>Direct extension of Einstein’s GR to address the complexities in applying GR to dynamic, non-linear systems</a:t>
            </a:r>
          </a:p>
          <a:p>
            <a:r>
              <a:rPr lang="en-US" sz="2200" dirty="0"/>
              <a:t>Authors:</a:t>
            </a:r>
          </a:p>
          <a:p>
            <a:pPr marL="457200" indent="-457200">
              <a:buFont typeface="+mj-lt"/>
              <a:buAutoNum type="arabicPeriod"/>
            </a:pPr>
            <a:r>
              <a:rPr lang="en-US" sz="2200" dirty="0"/>
              <a:t>Richard </a:t>
            </a:r>
            <a:r>
              <a:rPr lang="en-US" sz="2200" b="1" dirty="0" err="1"/>
              <a:t>A</a:t>
            </a:r>
            <a:r>
              <a:rPr lang="en-US" sz="2200" dirty="0" err="1"/>
              <a:t>rnowitt</a:t>
            </a:r>
            <a:endParaRPr lang="en-US" sz="2200" dirty="0"/>
          </a:p>
          <a:p>
            <a:pPr marL="457200" indent="-457200">
              <a:buFont typeface="+mj-lt"/>
              <a:buAutoNum type="arabicPeriod"/>
            </a:pPr>
            <a:r>
              <a:rPr lang="en-US" sz="2200" dirty="0"/>
              <a:t>Stanley </a:t>
            </a:r>
            <a:r>
              <a:rPr lang="en-US" sz="2200" b="1" dirty="0" err="1"/>
              <a:t>D</a:t>
            </a:r>
            <a:r>
              <a:rPr lang="en-US" sz="2200" dirty="0" err="1"/>
              <a:t>eser</a:t>
            </a:r>
            <a:endParaRPr lang="en-US" sz="2200" dirty="0"/>
          </a:p>
          <a:p>
            <a:pPr marL="457200" indent="-457200">
              <a:buFont typeface="+mj-lt"/>
              <a:buAutoNum type="arabicPeriod"/>
            </a:pPr>
            <a:r>
              <a:rPr lang="en-US" sz="2200" dirty="0"/>
              <a:t>Charles W. </a:t>
            </a:r>
            <a:r>
              <a:rPr lang="en-US" sz="2200" b="1" dirty="0"/>
              <a:t>M</a:t>
            </a:r>
            <a:r>
              <a:rPr lang="en-US" sz="2200" dirty="0"/>
              <a:t>isner</a:t>
            </a:r>
          </a:p>
          <a:p>
            <a:pPr marL="0" indent="0">
              <a:buNone/>
            </a:pPr>
            <a:r>
              <a:rPr lang="en-US" sz="2200" dirty="0"/>
              <a:t>Published 77 years ago in 1962</a:t>
            </a:r>
          </a:p>
        </p:txBody>
      </p:sp>
      <p:pic>
        <p:nvPicPr>
          <p:cNvPr id="4" name="Picture 6">
            <a:extLst>
              <a:ext uri="{FF2B5EF4-FFF2-40B4-BE49-F238E27FC236}">
                <a16:creationId xmlns:a16="http://schemas.microsoft.com/office/drawing/2014/main" id="{72C3C689-78C0-775D-E3FF-48C1F09DD8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50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355-FB88-2581-3F69-59B7E371594D}"/>
              </a:ext>
            </a:extLst>
          </p:cNvPr>
          <p:cNvSpPr>
            <a:spLocks noGrp="1"/>
          </p:cNvSpPr>
          <p:nvPr>
            <p:ph type="title"/>
          </p:nvPr>
        </p:nvSpPr>
        <p:spPr/>
        <p:txBody>
          <a:bodyPr/>
          <a:lstStyle/>
          <a:p>
            <a:r>
              <a:rPr lang="en-US" dirty="0"/>
              <a:t>Importance of ADM formalism in numerical relativity</a:t>
            </a:r>
          </a:p>
        </p:txBody>
      </p:sp>
      <p:graphicFrame>
        <p:nvGraphicFramePr>
          <p:cNvPr id="5" name="Content Placeholder 2">
            <a:extLst>
              <a:ext uri="{FF2B5EF4-FFF2-40B4-BE49-F238E27FC236}">
                <a16:creationId xmlns:a16="http://schemas.microsoft.com/office/drawing/2014/main" id="{ADF6DB30-E796-B788-222A-0E135E09B9C5}"/>
              </a:ext>
            </a:extLst>
          </p:cNvPr>
          <p:cNvGraphicFramePr>
            <a:graphicFrameLocks noGrp="1"/>
          </p:cNvGraphicFramePr>
          <p:nvPr>
            <p:ph idx="1"/>
            <p:extLst>
              <p:ext uri="{D42A27DB-BD31-4B8C-83A1-F6EECF244321}">
                <p14:modId xmlns:p14="http://schemas.microsoft.com/office/powerpoint/2010/main" val="29628403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61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board with math equations&#10;&#10;Description automatically generated">
            <a:extLst>
              <a:ext uri="{FF2B5EF4-FFF2-40B4-BE49-F238E27FC236}">
                <a16:creationId xmlns:a16="http://schemas.microsoft.com/office/drawing/2014/main" id="{264EDCD9-CDFB-3B33-7152-7D2677C10055}"/>
              </a:ext>
            </a:extLst>
          </p:cNvPr>
          <p:cNvPicPr>
            <a:picLocks noChangeAspect="1"/>
          </p:cNvPicPr>
          <p:nvPr/>
        </p:nvPicPr>
        <p:blipFill rotWithShape="1">
          <a:blip r:embed="rId3">
            <a:alphaModFix amt="50000"/>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0882BD59-48EA-9C29-F151-DF506133ED7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ADM Variables</a:t>
            </a:r>
          </a:p>
        </p:txBody>
      </p:sp>
      <p:sp>
        <p:nvSpPr>
          <p:cNvPr id="3" name="Content Placeholder 2">
            <a:extLst>
              <a:ext uri="{FF2B5EF4-FFF2-40B4-BE49-F238E27FC236}">
                <a16:creationId xmlns:a16="http://schemas.microsoft.com/office/drawing/2014/main" id="{A00B7D3F-DEE2-1271-DCAD-831B02982115}"/>
              </a:ext>
            </a:extLst>
          </p:cNvPr>
          <p:cNvSpPr>
            <a:spLocks noGrp="1"/>
          </p:cNvSpPr>
          <p:nvPr>
            <p:ph idx="1"/>
          </p:nvPr>
        </p:nvSpPr>
        <p:spPr>
          <a:xfrm>
            <a:off x="1527048" y="4599432"/>
            <a:ext cx="9144000" cy="1536192"/>
          </a:xfrm>
        </p:spPr>
        <p:txBody>
          <a:bodyPr vert="horz" lIns="91440" tIns="45720" rIns="91440" bIns="45720" rtlCol="0">
            <a:noAutofit/>
          </a:bodyPr>
          <a:lstStyle/>
          <a:p>
            <a:pPr marL="0" indent="0" algn="ctr">
              <a:buNone/>
            </a:pPr>
            <a:r>
              <a:rPr lang="en-US" sz="4000" b="1" dirty="0">
                <a:solidFill>
                  <a:schemeClr val="bg1"/>
                </a:solidFill>
                <a:cs typeface="APPLE CHANCERY" panose="03020702040506060504" pitchFamily="66" charset="-79"/>
              </a:rPr>
              <a:t>A set of parameters used in ADM formalism for reformulating Einstein’s field equations</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81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hite text with black text&#10;&#10;Description automatically generated">
            <a:extLst>
              <a:ext uri="{FF2B5EF4-FFF2-40B4-BE49-F238E27FC236}">
                <a16:creationId xmlns:a16="http://schemas.microsoft.com/office/drawing/2014/main" id="{E50FFD05-5CB1-7684-9B5D-646EDB8AA5E8}"/>
              </a:ext>
            </a:extLst>
          </p:cNvPr>
          <p:cNvPicPr>
            <a:picLocks noGrp="1" noChangeAspect="1"/>
          </p:cNvPicPr>
          <p:nvPr>
            <p:ph idx="1"/>
          </p:nvPr>
        </p:nvPicPr>
        <p:blipFill>
          <a:blip r:embed="rId2"/>
          <a:stretch>
            <a:fillRect/>
          </a:stretch>
        </p:blipFill>
        <p:spPr>
          <a:xfrm>
            <a:off x="643467" y="1247987"/>
            <a:ext cx="10905066" cy="4362024"/>
          </a:xfrm>
          <a:prstGeom prst="rect">
            <a:avLst/>
          </a:prstGeom>
        </p:spPr>
      </p:pic>
    </p:spTree>
    <p:extLst>
      <p:ext uri="{BB962C8B-B14F-4D97-AF65-F5344CB8AC3E}">
        <p14:creationId xmlns:p14="http://schemas.microsoft.com/office/powerpoint/2010/main" val="261158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4" descr="A diagram of a spiraling hole&#10;&#10;Description automatically generated with medium confidence">
            <a:extLst>
              <a:ext uri="{FF2B5EF4-FFF2-40B4-BE49-F238E27FC236}">
                <a16:creationId xmlns:a16="http://schemas.microsoft.com/office/drawing/2014/main" id="{BD26A4A5-5FE7-49A9-E530-AAEF024AAC08}"/>
              </a:ext>
            </a:extLst>
          </p:cNvPr>
          <p:cNvPicPr>
            <a:picLocks noGrp="1" noChangeAspect="1"/>
          </p:cNvPicPr>
          <p:nvPr>
            <p:ph idx="1"/>
          </p:nvPr>
        </p:nvPicPr>
        <p:blipFill rotWithShape="1">
          <a:blip r:embed="rId3"/>
          <a:srcRect b="1765"/>
          <a:stretch/>
        </p:blipFill>
        <p:spPr>
          <a:xfrm>
            <a:off x="20" y="1282"/>
            <a:ext cx="12191980" cy="6856718"/>
          </a:xfrm>
          <a:prstGeom prst="rect">
            <a:avLst/>
          </a:prstGeom>
        </p:spPr>
      </p:pic>
    </p:spTree>
    <p:extLst>
      <p:ext uri="{BB962C8B-B14F-4D97-AF65-F5344CB8AC3E}">
        <p14:creationId xmlns:p14="http://schemas.microsoft.com/office/powerpoint/2010/main" val="1491820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2430</TotalTime>
  <Words>1285</Words>
  <Application>Microsoft Macintosh PowerPoint</Application>
  <PresentationFormat>Widescreen</PresentationFormat>
  <Paragraphs>122</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Söhne</vt:lpstr>
      <vt:lpstr>Wingdings</vt:lpstr>
      <vt:lpstr>Office Theme</vt:lpstr>
      <vt:lpstr>ADM Formalism</vt:lpstr>
      <vt:lpstr>Brief Introduction to General Relativity</vt:lpstr>
      <vt:lpstr>Key Elements of General Relativity</vt:lpstr>
      <vt:lpstr>GR in a nutshell</vt:lpstr>
      <vt:lpstr>History of ADM formalism</vt:lpstr>
      <vt:lpstr>Importance of ADM formalism in numerical relativity</vt:lpstr>
      <vt:lpstr>ADM Variables</vt:lpstr>
      <vt:lpstr>PowerPoint Presentation</vt:lpstr>
      <vt:lpstr>PowerPoint Presentation</vt:lpstr>
      <vt:lpstr>Mathematical Formulation of ADM Formalism</vt:lpstr>
      <vt:lpstr>3+1 Decomposition</vt:lpstr>
      <vt:lpstr>Derivation of ADM Action</vt:lpstr>
      <vt:lpstr>ADM Action</vt:lpstr>
      <vt:lpstr>Summary</vt:lpstr>
      <vt:lpstr>PowerPoint Presentation</vt:lpstr>
      <vt:lpstr>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 Variables and ADM Formalism</dc:title>
  <dc:creator>Jeem, Abid</dc:creator>
  <cp:lastModifiedBy>Jeem, Abid</cp:lastModifiedBy>
  <cp:revision>5</cp:revision>
  <dcterms:created xsi:type="dcterms:W3CDTF">2023-12-02T22:23:59Z</dcterms:created>
  <dcterms:modified xsi:type="dcterms:W3CDTF">2023-12-04T14:54:22Z</dcterms:modified>
</cp:coreProperties>
</file>